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589" r:id="rId16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Microsoft Sans Serif" panose="020B0604020202020204" pitchFamily="34" charset="0"/>
      <p:regular r:id="rId23"/>
    </p:embeddedFont>
    <p:embeddedFont>
      <p:font typeface="Tahoma" panose="020B0604030504040204" pitchFamily="34" charset="0"/>
      <p:regular r:id="rId24"/>
      <p:bold r:id="rId25"/>
    </p:embeddedFont>
    <p:embeddedFont>
      <p:font typeface="Ubuntu" panose="020B0604020202020204" charset="0"/>
      <p:regular r:id="rId26"/>
      <p:bold r:id="rId27"/>
      <p:italic r:id="rId28"/>
      <p:boldItalic r:id="rId29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52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netmind.net/es/scrum-el-pasado-y-el-futuro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173240" y="4658751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Misión TIC 2022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CD48878-B96F-41DA-9C00-697B398B7878}"/>
              </a:ext>
            </a:extLst>
          </p:cNvPr>
          <p:cNvSpPr txBox="1"/>
          <p:nvPr/>
        </p:nvSpPr>
        <p:spPr>
          <a:xfrm>
            <a:off x="-243843" y="2459504"/>
            <a:ext cx="5862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Ciclo: Desarrollo de Software</a:t>
            </a:r>
          </a:p>
          <a:p>
            <a:pPr algn="ctr"/>
            <a:endParaRPr lang="es-ES" sz="2400" b="1" dirty="0">
              <a:solidFill>
                <a:schemeClr val="accent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Semana 1 – Sesión 2:</a:t>
            </a:r>
          </a:p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Metodología de Desarrollo Ágil</a:t>
            </a:r>
          </a:p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SCRUM</a:t>
            </a:r>
            <a:endParaRPr lang="es-CO" sz="2400" b="1" dirty="0">
              <a:solidFill>
                <a:schemeClr val="accent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6939" y="2064537"/>
            <a:ext cx="10292080" cy="3138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1515">
              <a:lnSpc>
                <a:spcPct val="1075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C00000"/>
                </a:solidFill>
                <a:latin typeface="Tahoma"/>
                <a:cs typeface="Tahoma"/>
              </a:rPr>
              <a:t>Sprint</a:t>
            </a:r>
            <a:r>
              <a:rPr sz="1600" b="1" spc="3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C00000"/>
                </a:solidFill>
                <a:latin typeface="Tahoma"/>
                <a:cs typeface="Tahoma"/>
              </a:rPr>
              <a:t>Planning</a:t>
            </a:r>
            <a:r>
              <a:rPr sz="1600" b="1" spc="-5" dirty="0">
                <a:solidFill>
                  <a:srgbClr val="F495AE"/>
                </a:solidFill>
                <a:latin typeface="Tahoma"/>
                <a:cs typeface="Tahoma"/>
              </a:rPr>
              <a:t>.</a:t>
            </a:r>
            <a:r>
              <a:rPr sz="1600" b="1" spc="60" dirty="0">
                <a:solidFill>
                  <a:srgbClr val="F495AE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primer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paso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metodología</a:t>
            </a:r>
            <a:r>
              <a:rPr sz="16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SCRUM,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consiste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planificar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acciones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realizarán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en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cada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Sprint: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Microsoft Sans Serif"/>
              <a:buChar char="●"/>
              <a:tabLst>
                <a:tab pos="355600" algn="l"/>
                <a:tab pos="356235" algn="l"/>
              </a:tabLst>
            </a:pP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Unidad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tiempo: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duración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sprint,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entre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1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4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semanas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realiza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forma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consecutiva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A3838"/>
              </a:buClr>
              <a:buFont typeface="Microsoft Sans Serif"/>
              <a:buChar char="●"/>
            </a:pPr>
            <a:endParaRPr sz="160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Font typeface="Microsoft Sans Serif"/>
              <a:buChar char="●"/>
              <a:tabLst>
                <a:tab pos="355600" algn="l"/>
                <a:tab pos="356235" algn="l"/>
              </a:tabLst>
            </a:pP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Cantidad: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deciden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cuántos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sprints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llevarán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cabo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 el 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proyecto.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A3838"/>
              </a:buClr>
              <a:buFont typeface="Microsoft Sans Serif"/>
              <a:buChar char="●"/>
            </a:pPr>
            <a:endParaRPr sz="1450" dirty="0">
              <a:latin typeface="Tahoma"/>
              <a:cs typeface="Tahoma"/>
            </a:endParaRPr>
          </a:p>
          <a:p>
            <a:pPr marL="355600" marR="5080" indent="-343535" algn="just">
              <a:lnSpc>
                <a:spcPct val="107100"/>
              </a:lnSpc>
              <a:buFont typeface="Microsoft Sans Serif"/>
              <a:buChar char="●"/>
              <a:tabLst>
                <a:tab pos="355600" algn="l"/>
                <a:tab pos="356235" algn="l"/>
              </a:tabLst>
            </a:pP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Estimación</a:t>
            </a:r>
            <a:r>
              <a:rPr sz="16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cargas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trabajo: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miembros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estiman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peso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o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carga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cada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historias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usuario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velocidad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realizar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tareas,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asignándoles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cada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una un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3A3838"/>
                </a:solidFill>
                <a:latin typeface="Tahoma"/>
                <a:cs typeface="Tahoma"/>
              </a:rPr>
              <a:t>valor.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estimación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poco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subjetiva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cada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equipo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define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según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dificultad,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tiempo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tarda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desarrollarse,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incertidumbre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información,</a:t>
            </a:r>
            <a:r>
              <a:rPr sz="16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entre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otras.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idea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tener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aproximación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clara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conocer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alcance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cada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acción,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pero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normalmente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realizan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valoraciones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unidades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dificultad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vez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horas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estimadas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trabajo.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FFA294-DF68-44DA-B3D6-880D3C5E1FDD}"/>
              </a:ext>
            </a:extLst>
          </p:cNvPr>
          <p:cNvSpPr txBox="1"/>
          <p:nvPr/>
        </p:nvSpPr>
        <p:spPr>
          <a:xfrm>
            <a:off x="4550145" y="720902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SCRUM - Fases</a:t>
            </a:r>
          </a:p>
        </p:txBody>
      </p:sp>
      <p:grpSp>
        <p:nvGrpSpPr>
          <p:cNvPr id="8" name="Group 32">
            <a:extLst>
              <a:ext uri="{FF2B5EF4-FFF2-40B4-BE49-F238E27FC236}">
                <a16:creationId xmlns:a16="http://schemas.microsoft.com/office/drawing/2014/main" id="{9A3BF67E-B920-466C-8B3F-A0632CB8883D}"/>
              </a:ext>
            </a:extLst>
          </p:cNvPr>
          <p:cNvGrpSpPr>
            <a:grpSpLocks/>
          </p:cNvGrpSpPr>
          <p:nvPr/>
        </p:nvGrpSpPr>
        <p:grpSpPr bwMode="auto">
          <a:xfrm>
            <a:off x="4038301" y="813287"/>
            <a:ext cx="390047" cy="369280"/>
            <a:chOff x="2078" y="1680"/>
            <a:chExt cx="1615" cy="1615"/>
          </a:xfrm>
        </p:grpSpPr>
        <p:sp>
          <p:nvSpPr>
            <p:cNvPr id="9" name="Oval 33">
              <a:extLst>
                <a:ext uri="{FF2B5EF4-FFF2-40B4-BE49-F238E27FC236}">
                  <a16:creationId xmlns:a16="http://schemas.microsoft.com/office/drawing/2014/main" id="{70AB97C1-347F-44DD-9612-C469036E2CF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0" name="Oval 34">
              <a:extLst>
                <a:ext uri="{FF2B5EF4-FFF2-40B4-BE49-F238E27FC236}">
                  <a16:creationId xmlns:a16="http://schemas.microsoft.com/office/drawing/2014/main" id="{81490F42-8BD4-4D47-9858-2B45F38AB5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1" name="Oval 35">
              <a:extLst>
                <a:ext uri="{FF2B5EF4-FFF2-40B4-BE49-F238E27FC236}">
                  <a16:creationId xmlns:a16="http://schemas.microsoft.com/office/drawing/2014/main" id="{B39BB6CB-3937-41AA-8910-9B5FAB50300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2" name="Oval 36">
              <a:extLst>
                <a:ext uri="{FF2B5EF4-FFF2-40B4-BE49-F238E27FC236}">
                  <a16:creationId xmlns:a16="http://schemas.microsoft.com/office/drawing/2014/main" id="{B067B613-EF10-489E-A504-18662AD6F90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3" name="Oval 37">
              <a:extLst>
                <a:ext uri="{FF2B5EF4-FFF2-40B4-BE49-F238E27FC236}">
                  <a16:creationId xmlns:a16="http://schemas.microsoft.com/office/drawing/2014/main" id="{7850152B-F7C0-40F7-BFE4-06E4579509C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4" name="Oval 38">
              <a:extLst>
                <a:ext uri="{FF2B5EF4-FFF2-40B4-BE49-F238E27FC236}">
                  <a16:creationId xmlns:a16="http://schemas.microsoft.com/office/drawing/2014/main" id="{981C5B1C-A012-4B52-A8BA-F9C0B701E15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61495" y="1807272"/>
            <a:ext cx="9936591" cy="32434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60020" algn="just">
              <a:lnSpc>
                <a:spcPct val="107200"/>
              </a:lnSpc>
              <a:spcBef>
                <a:spcPts val="105"/>
              </a:spcBef>
            </a:pPr>
            <a:r>
              <a:rPr sz="1600" b="1" spc="-5" dirty="0">
                <a:solidFill>
                  <a:srgbClr val="C00000"/>
                </a:solidFill>
                <a:latin typeface="Tahoma"/>
                <a:cs typeface="Tahoma"/>
              </a:rPr>
              <a:t>Daily</a:t>
            </a:r>
            <a:r>
              <a:rPr sz="1600" b="1" spc="3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C00000"/>
                </a:solidFill>
                <a:latin typeface="Tahoma"/>
                <a:cs typeface="Tahoma"/>
              </a:rPr>
              <a:t>Scrum</a:t>
            </a:r>
            <a:r>
              <a:rPr sz="1600" b="1" spc="4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C00000"/>
                </a:solidFill>
                <a:latin typeface="Tahoma"/>
                <a:cs typeface="Tahoma"/>
              </a:rPr>
              <a:t>Meeting.</a:t>
            </a:r>
            <a:r>
              <a:rPr sz="1600" b="1" spc="6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Son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reuniones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diarias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cortas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donde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supervisa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 estado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Sprint.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estas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reuniones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no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más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15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minutos,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analizan los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problemas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no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permiten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avance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equipo,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fijan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objetivos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del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día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organiza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coordinación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entre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miembros.</a:t>
            </a:r>
            <a:endParaRPr sz="1600" dirty="0">
              <a:latin typeface="Tahoma"/>
              <a:cs typeface="Tahoma"/>
            </a:endParaRPr>
          </a:p>
          <a:p>
            <a:pPr algn="just">
              <a:lnSpc>
                <a:spcPct val="100000"/>
              </a:lnSpc>
              <a:spcBef>
                <a:spcPts val="50"/>
              </a:spcBef>
            </a:pPr>
            <a:endParaRPr sz="1950" dirty="0">
              <a:latin typeface="Tahoma"/>
              <a:cs typeface="Tahoma"/>
            </a:endParaRPr>
          </a:p>
          <a:p>
            <a:pPr marL="12700" marR="5080" algn="just">
              <a:lnSpc>
                <a:spcPct val="106900"/>
              </a:lnSpc>
            </a:pPr>
            <a:r>
              <a:rPr sz="1600" b="1" spc="-5" dirty="0">
                <a:solidFill>
                  <a:srgbClr val="C00000"/>
                </a:solidFill>
                <a:latin typeface="Tahoma"/>
                <a:cs typeface="Tahoma"/>
              </a:rPr>
              <a:t>Sprint</a:t>
            </a:r>
            <a:r>
              <a:rPr sz="1600" b="1" spc="3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C00000"/>
                </a:solidFill>
                <a:latin typeface="Tahoma"/>
                <a:cs typeface="Tahoma"/>
              </a:rPr>
              <a:t>Review.</a:t>
            </a:r>
            <a:r>
              <a:rPr sz="1600" b="1" spc="5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vez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finalizado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sprint,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presentan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resultados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obtenidos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iteración.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3A3838"/>
                </a:solidFill>
                <a:latin typeface="Tahoma"/>
                <a:cs typeface="Tahoma"/>
              </a:rPr>
              <a:t>También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analiza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si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han cumplido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todos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objetivos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trazados.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3A3838"/>
                </a:solidFill>
                <a:latin typeface="Tahoma"/>
                <a:cs typeface="Tahoma"/>
              </a:rPr>
              <a:t>También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establecen,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si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fuesen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necesarios,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cambios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realizar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en el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próximo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Sprint.</a:t>
            </a:r>
            <a:endParaRPr sz="1600" dirty="0">
              <a:latin typeface="Tahoma"/>
              <a:cs typeface="Tahoma"/>
            </a:endParaRPr>
          </a:p>
          <a:p>
            <a:pPr algn="just">
              <a:lnSpc>
                <a:spcPct val="100000"/>
              </a:lnSpc>
              <a:spcBef>
                <a:spcPts val="60"/>
              </a:spcBef>
            </a:pPr>
            <a:endParaRPr sz="1950" dirty="0">
              <a:latin typeface="Tahoma"/>
              <a:cs typeface="Tahoma"/>
            </a:endParaRPr>
          </a:p>
          <a:p>
            <a:pPr marL="12700" marR="104139" algn="just">
              <a:lnSpc>
                <a:spcPct val="106900"/>
              </a:lnSpc>
            </a:pPr>
            <a:r>
              <a:rPr sz="1600" b="1" spc="-5" dirty="0">
                <a:solidFill>
                  <a:srgbClr val="C00000"/>
                </a:solidFill>
                <a:latin typeface="Tahoma"/>
                <a:cs typeface="Tahoma"/>
              </a:rPr>
              <a:t>Retrospective.</a:t>
            </a:r>
            <a:r>
              <a:rPr sz="1600" b="1" spc="7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Después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Sprint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Review,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miembros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equipo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reúnen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espacio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retroalimentación</a:t>
            </a:r>
            <a:r>
              <a:rPr sz="16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comentar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trabajo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realizado,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analizando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qué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hizo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bien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qué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debería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mejorar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 las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próximas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fases.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3A3838"/>
                </a:solidFill>
                <a:latin typeface="Tahoma"/>
                <a:cs typeface="Tahoma"/>
              </a:rPr>
              <a:t>También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estima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si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valores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asignados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historias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fueron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correctos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si se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ajustaron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las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necesidades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del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proyecto.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F28536E-7034-4903-BDA6-C434B10B1F17}"/>
              </a:ext>
            </a:extLst>
          </p:cNvPr>
          <p:cNvSpPr txBox="1"/>
          <p:nvPr/>
        </p:nvSpPr>
        <p:spPr>
          <a:xfrm>
            <a:off x="4550145" y="720902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SCRUM - Fases</a:t>
            </a:r>
          </a:p>
        </p:txBody>
      </p:sp>
      <p:grpSp>
        <p:nvGrpSpPr>
          <p:cNvPr id="7" name="Group 32">
            <a:extLst>
              <a:ext uri="{FF2B5EF4-FFF2-40B4-BE49-F238E27FC236}">
                <a16:creationId xmlns:a16="http://schemas.microsoft.com/office/drawing/2014/main" id="{17FADD38-40A6-486A-B186-BB1655F93F57}"/>
              </a:ext>
            </a:extLst>
          </p:cNvPr>
          <p:cNvGrpSpPr>
            <a:grpSpLocks/>
          </p:cNvGrpSpPr>
          <p:nvPr/>
        </p:nvGrpSpPr>
        <p:grpSpPr bwMode="auto">
          <a:xfrm>
            <a:off x="4038301" y="813287"/>
            <a:ext cx="390047" cy="369280"/>
            <a:chOff x="2078" y="1680"/>
            <a:chExt cx="1615" cy="1615"/>
          </a:xfrm>
        </p:grpSpPr>
        <p:sp>
          <p:nvSpPr>
            <p:cNvPr id="8" name="Oval 33">
              <a:extLst>
                <a:ext uri="{FF2B5EF4-FFF2-40B4-BE49-F238E27FC236}">
                  <a16:creationId xmlns:a16="http://schemas.microsoft.com/office/drawing/2014/main" id="{4CBE01E5-EB6D-4BAF-B857-D50DD30CFA0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9" name="Oval 34">
              <a:extLst>
                <a:ext uri="{FF2B5EF4-FFF2-40B4-BE49-F238E27FC236}">
                  <a16:creationId xmlns:a16="http://schemas.microsoft.com/office/drawing/2014/main" id="{EB371E3F-B7DA-405D-A79C-25027C1BF41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0" name="Oval 35">
              <a:extLst>
                <a:ext uri="{FF2B5EF4-FFF2-40B4-BE49-F238E27FC236}">
                  <a16:creationId xmlns:a16="http://schemas.microsoft.com/office/drawing/2014/main" id="{7468CEBB-207B-41DC-80F0-C96ADCEAD0B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1" name="Oval 36">
              <a:extLst>
                <a:ext uri="{FF2B5EF4-FFF2-40B4-BE49-F238E27FC236}">
                  <a16:creationId xmlns:a16="http://schemas.microsoft.com/office/drawing/2014/main" id="{7A1C0347-FDDB-4159-BAD6-F1082916EC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2" name="Oval 37">
              <a:extLst>
                <a:ext uri="{FF2B5EF4-FFF2-40B4-BE49-F238E27FC236}">
                  <a16:creationId xmlns:a16="http://schemas.microsoft.com/office/drawing/2014/main" id="{8DD32D26-1269-44A2-95F5-E1D9D675B68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3" name="Oval 38">
              <a:extLst>
                <a:ext uri="{FF2B5EF4-FFF2-40B4-BE49-F238E27FC236}">
                  <a16:creationId xmlns:a16="http://schemas.microsoft.com/office/drawing/2014/main" id="{5FEE0745-208F-4B3B-AF94-B5C9E7E84EF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71803" y="5904991"/>
            <a:ext cx="37445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Fuente: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Scrum:</a:t>
            </a:r>
            <a:r>
              <a:rPr sz="1400" u="sng" spc="-20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1400" u="sng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el</a:t>
            </a:r>
            <a:r>
              <a:rPr sz="1400" u="sng" spc="-10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1400" u="sng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pasado</a:t>
            </a:r>
            <a:r>
              <a:rPr sz="14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1400" u="sng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y</a:t>
            </a:r>
            <a:r>
              <a:rPr sz="14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1400" u="sng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el</a:t>
            </a:r>
            <a:r>
              <a:rPr sz="1400" u="sng" spc="-10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14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futuro</a:t>
            </a:r>
            <a:r>
              <a:rPr sz="1400" u="sng" spc="-20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1400" u="sng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|</a:t>
            </a:r>
            <a:r>
              <a:rPr sz="14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Netmind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6172" y="589787"/>
            <a:ext cx="9439656" cy="51175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94017" y="1806053"/>
            <a:ext cx="10002853" cy="35997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9079" algn="just">
              <a:lnSpc>
                <a:spcPct val="107500"/>
              </a:lnSpc>
              <a:spcBef>
                <a:spcPts val="100"/>
              </a:spcBef>
            </a:pP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historia</a:t>
            </a:r>
            <a:r>
              <a:rPr sz="14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usuario(HU)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describe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funcionalidad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será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útil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usuario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sistema,</a:t>
            </a:r>
            <a:r>
              <a:rPr sz="14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forma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como </a:t>
            </a:r>
            <a:r>
              <a:rPr sz="14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interactúa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con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sistema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cómo</a:t>
            </a:r>
            <a:r>
              <a:rPr sz="14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llevar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cabo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su implementación,</a:t>
            </a:r>
            <a:r>
              <a:rPr sz="14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pruebas y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verificación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misma.</a:t>
            </a:r>
            <a:endParaRPr sz="1400" dirty="0">
              <a:latin typeface="Tahoma"/>
              <a:cs typeface="Tahoma"/>
            </a:endParaRPr>
          </a:p>
          <a:p>
            <a:pPr algn="just">
              <a:lnSpc>
                <a:spcPct val="100000"/>
              </a:lnSpc>
              <a:spcBef>
                <a:spcPts val="50"/>
              </a:spcBef>
            </a:pPr>
            <a:endParaRPr sz="1400" dirty="0">
              <a:latin typeface="Tahoma"/>
              <a:cs typeface="Tahoma"/>
            </a:endParaRPr>
          </a:p>
          <a:p>
            <a:pPr marL="12700" marR="633095" algn="just">
              <a:lnSpc>
                <a:spcPct val="106900"/>
              </a:lnSpc>
            </a:pP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historias</a:t>
            </a:r>
            <a:r>
              <a:rPr sz="14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usuario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no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suelen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tener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nivel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de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detalle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especificación</a:t>
            </a:r>
            <a:r>
              <a:rPr sz="14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requisitos,</a:t>
            </a:r>
            <a:r>
              <a:rPr sz="14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pues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si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tiene </a:t>
            </a:r>
            <a:r>
              <a:rPr sz="14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demasiada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información,</a:t>
            </a:r>
            <a:r>
              <a:rPr sz="14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o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incluso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ocupa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varias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hojas,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entonces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NO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historia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usuario.</a:t>
            </a:r>
            <a:endParaRPr sz="1400" dirty="0">
              <a:latin typeface="Tahoma"/>
              <a:cs typeface="Tahoma"/>
            </a:endParaRPr>
          </a:p>
          <a:p>
            <a:pPr algn="just">
              <a:lnSpc>
                <a:spcPct val="100000"/>
              </a:lnSpc>
              <a:spcBef>
                <a:spcPts val="45"/>
              </a:spcBef>
            </a:pPr>
            <a:endParaRPr sz="1400" dirty="0">
              <a:latin typeface="Tahoma"/>
              <a:cs typeface="Tahoma"/>
            </a:endParaRPr>
          </a:p>
          <a:p>
            <a:pPr marL="12700" marR="48895" algn="just">
              <a:lnSpc>
                <a:spcPct val="107100"/>
              </a:lnSpc>
            </a:pP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ese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orden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ideas,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HU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debería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ser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pequeña, de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tal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forma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pueda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ser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desarrollada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semana.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tan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reducido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espacio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no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pueden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contener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diseño,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pruebas,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normativa,</a:t>
            </a:r>
            <a:r>
              <a:rPr sz="14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etc.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Ni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tampoco</a:t>
            </a:r>
            <a:r>
              <a:rPr sz="14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detalles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codificar;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sin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embargo,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llegan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soluciones</a:t>
            </a:r>
            <a:r>
              <a:rPr sz="14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intermedias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contengan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diseños(Mocks),</a:t>
            </a:r>
            <a:r>
              <a:rPr sz="14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criterios</a:t>
            </a:r>
            <a:r>
              <a:rPr sz="14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aceptación, </a:t>
            </a:r>
            <a:r>
              <a:rPr sz="14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entre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otros.</a:t>
            </a:r>
            <a:endParaRPr sz="1400" dirty="0">
              <a:latin typeface="Tahoma"/>
              <a:cs typeface="Tahoma"/>
            </a:endParaRPr>
          </a:p>
          <a:p>
            <a:pPr marL="76200" marR="2065020" indent="-64135" algn="just">
              <a:lnSpc>
                <a:spcPct val="200599"/>
              </a:lnSpc>
              <a:spcBef>
                <a:spcPts val="5"/>
              </a:spcBef>
            </a:pP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historias</a:t>
            </a:r>
            <a:r>
              <a:rPr sz="14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 usuario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suelen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expresarse con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frase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simple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con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siguiente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estructura: </a:t>
            </a:r>
            <a:r>
              <a:rPr sz="14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“Como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[perfil],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[quiero]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[para].”</a:t>
            </a:r>
            <a:endParaRPr sz="1400" dirty="0">
              <a:latin typeface="Tahoma"/>
              <a:cs typeface="Tahoma"/>
            </a:endParaRPr>
          </a:p>
          <a:p>
            <a:pPr algn="just">
              <a:lnSpc>
                <a:spcPct val="100000"/>
              </a:lnSpc>
              <a:spcBef>
                <a:spcPts val="10"/>
              </a:spcBef>
            </a:pPr>
            <a:endParaRPr sz="1400" dirty="0">
              <a:latin typeface="Tahoma"/>
              <a:cs typeface="Tahoma"/>
            </a:endParaRPr>
          </a:p>
          <a:p>
            <a:pPr marL="73025" algn="just">
              <a:lnSpc>
                <a:spcPct val="100000"/>
              </a:lnSpc>
            </a:pPr>
            <a:r>
              <a:rPr sz="1400" b="1" spc="-10" dirty="0">
                <a:solidFill>
                  <a:srgbClr val="3A3838"/>
                </a:solidFill>
                <a:latin typeface="Tahoma"/>
                <a:cs typeface="Tahoma"/>
              </a:rPr>
              <a:t>“</a:t>
            </a:r>
            <a:r>
              <a:rPr sz="1400" b="1" spc="-10" dirty="0">
                <a:solidFill>
                  <a:srgbClr val="C00000"/>
                </a:solidFill>
                <a:latin typeface="Tahoma"/>
                <a:cs typeface="Tahoma"/>
              </a:rPr>
              <a:t>Como</a:t>
            </a:r>
            <a:r>
              <a:rPr sz="1400" b="1" spc="25" dirty="0">
                <a:solidFill>
                  <a:srgbClr val="92C02E"/>
                </a:solidFill>
                <a:latin typeface="Tahoma"/>
                <a:cs typeface="Tahoma"/>
              </a:rPr>
              <a:t> </a:t>
            </a:r>
            <a:r>
              <a:rPr sz="1400" b="1" spc="-5" dirty="0">
                <a:solidFill>
                  <a:srgbClr val="3A3838"/>
                </a:solidFill>
                <a:latin typeface="Tahoma"/>
                <a:cs typeface="Tahoma"/>
              </a:rPr>
              <a:t>[perfil</a:t>
            </a:r>
            <a:r>
              <a:rPr sz="1400" b="1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400" b="1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3A3838"/>
                </a:solidFill>
                <a:latin typeface="Tahoma"/>
                <a:cs typeface="Tahoma"/>
              </a:rPr>
              <a:t>usuario]”:</a:t>
            </a:r>
            <a:r>
              <a:rPr sz="1400" b="1" spc="9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Suele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contestarse</a:t>
            </a:r>
            <a:r>
              <a:rPr sz="14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con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pregunta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¿para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quién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desarrollamos</a:t>
            </a:r>
            <a:r>
              <a:rPr sz="14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esto?</a:t>
            </a:r>
            <a:r>
              <a:rPr sz="14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busca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más</a:t>
            </a:r>
            <a:endParaRPr sz="1400" dirty="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135"/>
              </a:spcBef>
            </a:pP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puesto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o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nombre,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buscamos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perfil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persona.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Ejm.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b="1" spc="-5" dirty="0">
                <a:solidFill>
                  <a:srgbClr val="3A3838"/>
                </a:solidFill>
                <a:latin typeface="Tahoma"/>
                <a:cs typeface="Tahoma"/>
              </a:rPr>
              <a:t>“como</a:t>
            </a:r>
            <a:r>
              <a:rPr sz="1400" b="1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b="1" spc="-5" dirty="0">
                <a:solidFill>
                  <a:srgbClr val="3A3838"/>
                </a:solidFill>
                <a:latin typeface="Tahoma"/>
                <a:cs typeface="Tahoma"/>
              </a:rPr>
              <a:t>asesor</a:t>
            </a:r>
            <a:r>
              <a:rPr sz="1400" b="1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b="1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b="1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b="1" spc="-5" dirty="0">
                <a:solidFill>
                  <a:srgbClr val="3A3838"/>
                </a:solidFill>
                <a:latin typeface="Tahoma"/>
                <a:cs typeface="Tahoma"/>
              </a:rPr>
              <a:t>ventas”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AEAA1FF-DFE6-4D27-8978-646D388122B7}"/>
              </a:ext>
            </a:extLst>
          </p:cNvPr>
          <p:cNvSpPr txBox="1"/>
          <p:nvPr/>
        </p:nvSpPr>
        <p:spPr>
          <a:xfrm>
            <a:off x="4550145" y="720902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SCRUM – Historias de Usuario</a:t>
            </a:r>
          </a:p>
        </p:txBody>
      </p:sp>
      <p:grpSp>
        <p:nvGrpSpPr>
          <p:cNvPr id="8" name="Group 32">
            <a:extLst>
              <a:ext uri="{FF2B5EF4-FFF2-40B4-BE49-F238E27FC236}">
                <a16:creationId xmlns:a16="http://schemas.microsoft.com/office/drawing/2014/main" id="{C19C9004-66B5-4C64-8CBB-C3DF3D2BD18B}"/>
              </a:ext>
            </a:extLst>
          </p:cNvPr>
          <p:cNvGrpSpPr>
            <a:grpSpLocks/>
          </p:cNvGrpSpPr>
          <p:nvPr/>
        </p:nvGrpSpPr>
        <p:grpSpPr bwMode="auto">
          <a:xfrm>
            <a:off x="4038301" y="813287"/>
            <a:ext cx="390047" cy="369280"/>
            <a:chOff x="2078" y="1680"/>
            <a:chExt cx="1615" cy="1615"/>
          </a:xfrm>
        </p:grpSpPr>
        <p:sp>
          <p:nvSpPr>
            <p:cNvPr id="9" name="Oval 33">
              <a:extLst>
                <a:ext uri="{FF2B5EF4-FFF2-40B4-BE49-F238E27FC236}">
                  <a16:creationId xmlns:a16="http://schemas.microsoft.com/office/drawing/2014/main" id="{84E0072F-DDBE-4E25-B163-205BD912E54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0" name="Oval 34">
              <a:extLst>
                <a:ext uri="{FF2B5EF4-FFF2-40B4-BE49-F238E27FC236}">
                  <a16:creationId xmlns:a16="http://schemas.microsoft.com/office/drawing/2014/main" id="{4E8ECB84-CF5C-4B56-B411-15BFAEF0525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1" name="Oval 35">
              <a:extLst>
                <a:ext uri="{FF2B5EF4-FFF2-40B4-BE49-F238E27FC236}">
                  <a16:creationId xmlns:a16="http://schemas.microsoft.com/office/drawing/2014/main" id="{ACF07C8E-5B37-4B35-8CF5-B8919D714CD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2" name="Oval 36">
              <a:extLst>
                <a:ext uri="{FF2B5EF4-FFF2-40B4-BE49-F238E27FC236}">
                  <a16:creationId xmlns:a16="http://schemas.microsoft.com/office/drawing/2014/main" id="{898296ED-7E15-4BE5-89DD-48C090C5625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3" name="Oval 37">
              <a:extLst>
                <a:ext uri="{FF2B5EF4-FFF2-40B4-BE49-F238E27FC236}">
                  <a16:creationId xmlns:a16="http://schemas.microsoft.com/office/drawing/2014/main" id="{710F263F-5944-4E9B-83D9-5F182733AFF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4" name="Oval 38">
              <a:extLst>
                <a:ext uri="{FF2B5EF4-FFF2-40B4-BE49-F238E27FC236}">
                  <a16:creationId xmlns:a16="http://schemas.microsoft.com/office/drawing/2014/main" id="{5871599E-ED35-454D-971A-E869269905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34171" y="2017690"/>
            <a:ext cx="9923657" cy="32147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7500"/>
              </a:lnSpc>
              <a:spcBef>
                <a:spcPts val="100"/>
              </a:spcBef>
            </a:pPr>
            <a:r>
              <a:rPr sz="1400" b="1" dirty="0">
                <a:solidFill>
                  <a:srgbClr val="C00000"/>
                </a:solidFill>
                <a:latin typeface="Tahoma"/>
                <a:cs typeface="Tahoma"/>
              </a:rPr>
              <a:t>“Quiere”:</a:t>
            </a:r>
            <a:r>
              <a:rPr sz="1400" b="1" spc="46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 describe la intención,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no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las funciones que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usa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 usuario. En el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“quiere”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contestamos a las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preguntas: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¿Qué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 lo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están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intentando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lograr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realmente?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 dirty="0">
              <a:latin typeface="Tahoma"/>
              <a:cs typeface="Tahoma"/>
            </a:endParaRPr>
          </a:p>
          <a:p>
            <a:pPr marL="12700" marR="5080" algn="just">
              <a:lnSpc>
                <a:spcPct val="106900"/>
              </a:lnSpc>
            </a:pP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Esta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descripción debería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realizarse con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independencia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las implementaciones; 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ya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que si se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describe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algún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elemento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de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interfaz de usuario(botones,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tecnologías…)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y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no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 objetivo del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usuario, se</a:t>
            </a:r>
            <a:r>
              <a:rPr sz="1400" spc="48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está</a:t>
            </a:r>
            <a:r>
              <a:rPr sz="1400" spc="49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cometiendo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un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3A3838"/>
                </a:solidFill>
                <a:latin typeface="Tahoma"/>
                <a:cs typeface="Tahoma"/>
              </a:rPr>
              <a:t>error.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 dirty="0">
              <a:latin typeface="Tahoma"/>
              <a:cs typeface="Tahoma"/>
            </a:endParaRPr>
          </a:p>
          <a:p>
            <a:pPr marL="12700" marR="5715" indent="65405" algn="just">
              <a:lnSpc>
                <a:spcPct val="107500"/>
              </a:lnSpc>
            </a:pPr>
            <a:r>
              <a:rPr sz="1400" b="1" dirty="0">
                <a:solidFill>
                  <a:srgbClr val="C00000"/>
                </a:solidFill>
                <a:latin typeface="Tahoma"/>
                <a:cs typeface="Tahoma"/>
              </a:rPr>
              <a:t>“Para”: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 responde a las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preguntas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¿Cuál es el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beneficio general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que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intentan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lograr? ¿Cuál es el 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gran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problema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debe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resolverse?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 dirty="0">
              <a:latin typeface="Tahoma"/>
              <a:cs typeface="Tahoma"/>
            </a:endParaRPr>
          </a:p>
          <a:p>
            <a:pPr marL="76200">
              <a:lnSpc>
                <a:spcPct val="100000"/>
              </a:lnSpc>
            </a:pP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Por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ejemplo,</a:t>
            </a:r>
            <a:r>
              <a:rPr sz="14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las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historias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usuario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pueden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tener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este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aspecto: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 dirty="0">
              <a:latin typeface="Tahoma"/>
              <a:cs typeface="Tahoma"/>
            </a:endParaRPr>
          </a:p>
          <a:p>
            <a:pPr marL="12700" marR="6350" algn="just">
              <a:lnSpc>
                <a:spcPct val="106900"/>
              </a:lnSpc>
            </a:pP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Como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gestor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agenda del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restaurante, quiero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poder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registrar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las 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reservas, para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poder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estimar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 ocupación 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disponibilidad</a:t>
            </a:r>
            <a:r>
              <a:rPr sz="14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mesas.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 dirty="0">
              <a:latin typeface="Tahoma"/>
              <a:cs typeface="Tahoma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82A3C3E-E233-400A-88B6-F6925BDF4FBC}"/>
              </a:ext>
            </a:extLst>
          </p:cNvPr>
          <p:cNvSpPr txBox="1"/>
          <p:nvPr/>
        </p:nvSpPr>
        <p:spPr>
          <a:xfrm>
            <a:off x="4497136" y="575128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SCRUM – Historias de Usuario</a:t>
            </a:r>
          </a:p>
        </p:txBody>
      </p:sp>
      <p:grpSp>
        <p:nvGrpSpPr>
          <p:cNvPr id="7" name="Group 32">
            <a:extLst>
              <a:ext uri="{FF2B5EF4-FFF2-40B4-BE49-F238E27FC236}">
                <a16:creationId xmlns:a16="http://schemas.microsoft.com/office/drawing/2014/main" id="{3ED37DFC-C477-4057-8419-E770D314066E}"/>
              </a:ext>
            </a:extLst>
          </p:cNvPr>
          <p:cNvGrpSpPr>
            <a:grpSpLocks/>
          </p:cNvGrpSpPr>
          <p:nvPr/>
        </p:nvGrpSpPr>
        <p:grpSpPr bwMode="auto">
          <a:xfrm>
            <a:off x="3985292" y="667513"/>
            <a:ext cx="390047" cy="369280"/>
            <a:chOff x="2078" y="1680"/>
            <a:chExt cx="1615" cy="1615"/>
          </a:xfrm>
        </p:grpSpPr>
        <p:sp>
          <p:nvSpPr>
            <p:cNvPr id="8" name="Oval 33">
              <a:extLst>
                <a:ext uri="{FF2B5EF4-FFF2-40B4-BE49-F238E27FC236}">
                  <a16:creationId xmlns:a16="http://schemas.microsoft.com/office/drawing/2014/main" id="{408BC295-5FC4-499A-9887-CD3D148B292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9" name="Oval 34">
              <a:extLst>
                <a:ext uri="{FF2B5EF4-FFF2-40B4-BE49-F238E27FC236}">
                  <a16:creationId xmlns:a16="http://schemas.microsoft.com/office/drawing/2014/main" id="{2F65D090-2F01-457F-8212-3796DCA2872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0" name="Oval 35">
              <a:extLst>
                <a:ext uri="{FF2B5EF4-FFF2-40B4-BE49-F238E27FC236}">
                  <a16:creationId xmlns:a16="http://schemas.microsoft.com/office/drawing/2014/main" id="{368E797A-FB99-41AA-BEA0-BA3FD67D569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1" name="Oval 36">
              <a:extLst>
                <a:ext uri="{FF2B5EF4-FFF2-40B4-BE49-F238E27FC236}">
                  <a16:creationId xmlns:a16="http://schemas.microsoft.com/office/drawing/2014/main" id="{A219F703-EFD9-4473-A756-5FFEE9B87D9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2" name="Oval 37">
              <a:extLst>
                <a:ext uri="{FF2B5EF4-FFF2-40B4-BE49-F238E27FC236}">
                  <a16:creationId xmlns:a16="http://schemas.microsoft.com/office/drawing/2014/main" id="{5659B3E5-6CDF-4D98-BB44-B4314E7F61C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3" name="Oval 38">
              <a:extLst>
                <a:ext uri="{FF2B5EF4-FFF2-40B4-BE49-F238E27FC236}">
                  <a16:creationId xmlns:a16="http://schemas.microsoft.com/office/drawing/2014/main" id="{B6B937F0-2010-4FEC-9572-5EED6B3FD76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173240" y="4658751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Misión TIC 2022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CD48878-B96F-41DA-9C00-697B398B7878}"/>
              </a:ext>
            </a:extLst>
          </p:cNvPr>
          <p:cNvSpPr txBox="1"/>
          <p:nvPr/>
        </p:nvSpPr>
        <p:spPr>
          <a:xfrm>
            <a:off x="-243843" y="2459504"/>
            <a:ext cx="5862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Ciclo: Desarrollo de Software</a:t>
            </a:r>
          </a:p>
          <a:p>
            <a:pPr algn="ctr"/>
            <a:endParaRPr lang="es-ES" sz="2400" b="1" dirty="0">
              <a:solidFill>
                <a:schemeClr val="accent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Semana 1 – Sesión 2:</a:t>
            </a:r>
          </a:p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Metodología de Desarrollo Ágil</a:t>
            </a:r>
          </a:p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SCRUM</a:t>
            </a:r>
            <a:endParaRPr lang="es-CO" sz="2400" b="1" dirty="0">
              <a:solidFill>
                <a:schemeClr val="accent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266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09170" y="2220356"/>
            <a:ext cx="6474554" cy="1975541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285"/>
              </a:spcBef>
            </a:pP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20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3A3838"/>
                </a:solidFill>
                <a:latin typeface="Tahoma"/>
                <a:cs typeface="Tahoma"/>
              </a:rPr>
              <a:t>Metodología</a:t>
            </a:r>
            <a:r>
              <a:rPr sz="20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20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3A3838"/>
                </a:solidFill>
                <a:latin typeface="Tahoma"/>
                <a:cs typeface="Tahoma"/>
              </a:rPr>
              <a:t>desarrollo</a:t>
            </a:r>
            <a:r>
              <a:rPr sz="20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2000" spc="-10" dirty="0">
                <a:solidFill>
                  <a:srgbClr val="3A3838"/>
                </a:solidFill>
                <a:latin typeface="Tahoma"/>
                <a:cs typeface="Tahoma"/>
              </a:rPr>
              <a:t>software,</a:t>
            </a:r>
            <a:r>
              <a:rPr sz="20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3A3838"/>
                </a:solidFill>
                <a:latin typeface="Tahoma"/>
                <a:cs typeface="Tahoma"/>
              </a:rPr>
              <a:t>consiste</a:t>
            </a:r>
            <a:r>
              <a:rPr sz="20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3A3838"/>
                </a:solidFill>
                <a:latin typeface="Tahoma"/>
                <a:cs typeface="Tahoma"/>
              </a:rPr>
              <a:t>en </a:t>
            </a:r>
            <a:r>
              <a:rPr sz="20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20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uso</a:t>
            </a:r>
            <a:r>
              <a:rPr sz="20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20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Tahoma"/>
                <a:cs typeface="Tahoma"/>
              </a:rPr>
              <a:t>herramientas</a:t>
            </a:r>
            <a:r>
              <a:rPr sz="2000" spc="-10" dirty="0">
                <a:solidFill>
                  <a:srgbClr val="3A3838"/>
                </a:solidFill>
                <a:latin typeface="Tahoma"/>
                <a:cs typeface="Tahoma"/>
              </a:rPr>
              <a:t>,</a:t>
            </a:r>
            <a:r>
              <a:rPr sz="20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Tahoma"/>
                <a:cs typeface="Tahoma"/>
              </a:rPr>
              <a:t>técnicas</a:t>
            </a:r>
            <a:r>
              <a:rPr sz="2000" spc="-10" dirty="0">
                <a:solidFill>
                  <a:srgbClr val="3A3838"/>
                </a:solidFill>
                <a:latin typeface="Tahoma"/>
                <a:cs typeface="Tahoma"/>
              </a:rPr>
              <a:t>,</a:t>
            </a:r>
            <a:r>
              <a:rPr sz="20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Tahoma"/>
                <a:cs typeface="Tahoma"/>
              </a:rPr>
              <a:t>métodos</a:t>
            </a:r>
            <a:r>
              <a:rPr sz="20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y </a:t>
            </a:r>
            <a:r>
              <a:rPr sz="2000" spc="-5" dirty="0">
                <a:solidFill>
                  <a:srgbClr val="C00000"/>
                </a:solidFill>
                <a:latin typeface="Tahoma"/>
                <a:cs typeface="Tahoma"/>
              </a:rPr>
              <a:t>modelos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2000" spc="-10" dirty="0">
                <a:solidFill>
                  <a:srgbClr val="3A3838"/>
                </a:solidFill>
                <a:latin typeface="Tahoma"/>
                <a:cs typeface="Tahoma"/>
              </a:rPr>
              <a:t> ayuden</a:t>
            </a:r>
            <a:r>
              <a:rPr sz="20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20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desarrollar</a:t>
            </a:r>
            <a:r>
              <a:rPr sz="20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3A3838"/>
                </a:solidFill>
                <a:latin typeface="Tahoma"/>
                <a:cs typeface="Tahoma"/>
              </a:rPr>
              <a:t>software</a:t>
            </a:r>
            <a:r>
              <a:rPr sz="20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de calidad.</a:t>
            </a:r>
            <a:r>
              <a:rPr sz="20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Cada</a:t>
            </a:r>
            <a:r>
              <a:rPr sz="20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una </a:t>
            </a:r>
            <a:r>
              <a:rPr sz="20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2000" spc="-10" dirty="0">
                <a:solidFill>
                  <a:srgbClr val="3A3838"/>
                </a:solidFill>
                <a:latin typeface="Tahoma"/>
                <a:cs typeface="Tahoma"/>
              </a:rPr>
              <a:t> ellas</a:t>
            </a:r>
            <a:r>
              <a:rPr sz="20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3A3838"/>
                </a:solidFill>
                <a:latin typeface="Tahoma"/>
                <a:cs typeface="Tahoma"/>
              </a:rPr>
              <a:t>tiene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 su</a:t>
            </a:r>
            <a:r>
              <a:rPr sz="20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propio</a:t>
            </a:r>
            <a:r>
              <a:rPr sz="20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3A3838"/>
                </a:solidFill>
                <a:latin typeface="Tahoma"/>
                <a:cs typeface="Tahoma"/>
              </a:rPr>
              <a:t>enfoque,</a:t>
            </a:r>
            <a:r>
              <a:rPr sz="20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20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3A3838"/>
                </a:solidFill>
                <a:latin typeface="Tahoma"/>
                <a:cs typeface="Tahoma"/>
              </a:rPr>
              <a:t>cuales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 parten</a:t>
            </a:r>
            <a:r>
              <a:rPr sz="2000" dirty="0">
                <a:solidFill>
                  <a:srgbClr val="3A3838"/>
                </a:solidFill>
                <a:latin typeface="Tahoma"/>
                <a:cs typeface="Tahoma"/>
              </a:rPr>
              <a:t> de </a:t>
            </a:r>
            <a:r>
              <a:rPr sz="20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3A3838"/>
                </a:solidFill>
                <a:latin typeface="Tahoma"/>
                <a:cs typeface="Tahoma"/>
              </a:rPr>
              <a:t>enfoques</a:t>
            </a:r>
            <a:r>
              <a:rPr sz="20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3A3838"/>
                </a:solidFill>
                <a:latin typeface="Tahoma"/>
                <a:cs typeface="Tahoma"/>
              </a:rPr>
              <a:t>generales 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de las</a:t>
            </a:r>
            <a:r>
              <a:rPr sz="20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metodologías</a:t>
            </a:r>
            <a:r>
              <a:rPr sz="20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3A3838"/>
                </a:solidFill>
                <a:latin typeface="Tahoma"/>
                <a:cs typeface="Tahoma"/>
              </a:rPr>
              <a:t>tradicionales, 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 que</a:t>
            </a:r>
            <a:r>
              <a:rPr sz="20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luego</a:t>
            </a:r>
            <a:r>
              <a:rPr sz="20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2000" spc="-10" dirty="0">
                <a:solidFill>
                  <a:srgbClr val="3A3838"/>
                </a:solidFill>
                <a:latin typeface="Tahoma"/>
                <a:cs typeface="Tahoma"/>
              </a:rPr>
              <a:t>desarrollan</a:t>
            </a:r>
            <a:r>
              <a:rPr sz="20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20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3A3838"/>
                </a:solidFill>
                <a:latin typeface="Tahoma"/>
                <a:cs typeface="Tahoma"/>
              </a:rPr>
              <a:t>otras</a:t>
            </a:r>
            <a:r>
              <a:rPr sz="20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3A3838"/>
                </a:solidFill>
                <a:latin typeface="Tahoma"/>
                <a:cs typeface="Tahoma"/>
              </a:rPr>
              <a:t>metodologías </a:t>
            </a:r>
            <a:r>
              <a:rPr sz="20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3A3838"/>
                </a:solidFill>
                <a:latin typeface="Tahoma"/>
                <a:cs typeface="Tahoma"/>
              </a:rPr>
              <a:t>específicas.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D8150CB-3E61-471A-8463-4003C2699DDD}"/>
              </a:ext>
            </a:extLst>
          </p:cNvPr>
          <p:cNvSpPr txBox="1"/>
          <p:nvPr/>
        </p:nvSpPr>
        <p:spPr>
          <a:xfrm>
            <a:off x="4205588" y="748715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Metodología de Desarrollo</a:t>
            </a:r>
          </a:p>
        </p:txBody>
      </p:sp>
      <p:grpSp>
        <p:nvGrpSpPr>
          <p:cNvPr id="10" name="Group 32">
            <a:extLst>
              <a:ext uri="{FF2B5EF4-FFF2-40B4-BE49-F238E27FC236}">
                <a16:creationId xmlns:a16="http://schemas.microsoft.com/office/drawing/2014/main" id="{89B42013-1A3E-4C45-A9F2-7B8ADEC6368F}"/>
              </a:ext>
            </a:extLst>
          </p:cNvPr>
          <p:cNvGrpSpPr>
            <a:grpSpLocks/>
          </p:cNvGrpSpPr>
          <p:nvPr/>
        </p:nvGrpSpPr>
        <p:grpSpPr bwMode="auto">
          <a:xfrm>
            <a:off x="3693744" y="841100"/>
            <a:ext cx="390047" cy="369280"/>
            <a:chOff x="2078" y="1680"/>
            <a:chExt cx="1615" cy="1615"/>
          </a:xfrm>
        </p:grpSpPr>
        <p:sp>
          <p:nvSpPr>
            <p:cNvPr id="11" name="Oval 33">
              <a:extLst>
                <a:ext uri="{FF2B5EF4-FFF2-40B4-BE49-F238E27FC236}">
                  <a16:creationId xmlns:a16="http://schemas.microsoft.com/office/drawing/2014/main" id="{8213894D-F4D3-4C9B-979B-3BE9D782AC6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2" name="Oval 34">
              <a:extLst>
                <a:ext uri="{FF2B5EF4-FFF2-40B4-BE49-F238E27FC236}">
                  <a16:creationId xmlns:a16="http://schemas.microsoft.com/office/drawing/2014/main" id="{DE3208A9-DAE8-4355-A9F2-8E87B1B8C09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3" name="Oval 35">
              <a:extLst>
                <a:ext uri="{FF2B5EF4-FFF2-40B4-BE49-F238E27FC236}">
                  <a16:creationId xmlns:a16="http://schemas.microsoft.com/office/drawing/2014/main" id="{0E7197FF-EABE-4F8B-9774-15A5E8DF8B4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4" name="Oval 36">
              <a:extLst>
                <a:ext uri="{FF2B5EF4-FFF2-40B4-BE49-F238E27FC236}">
                  <a16:creationId xmlns:a16="http://schemas.microsoft.com/office/drawing/2014/main" id="{01DFA112-9DC2-4163-B4F5-4BF7453B2DB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5" name="Oval 37">
              <a:extLst>
                <a:ext uri="{FF2B5EF4-FFF2-40B4-BE49-F238E27FC236}">
                  <a16:creationId xmlns:a16="http://schemas.microsoft.com/office/drawing/2014/main" id="{5997F21A-6AAF-4FBB-AA52-B534A4C007E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6" name="Oval 38">
              <a:extLst>
                <a:ext uri="{FF2B5EF4-FFF2-40B4-BE49-F238E27FC236}">
                  <a16:creationId xmlns:a16="http://schemas.microsoft.com/office/drawing/2014/main" id="{4F91C82D-91D1-4499-B443-8141CB256EA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pic>
        <p:nvPicPr>
          <p:cNvPr id="18" name="Imagen 17" descr="Diagrama, Esquemático&#10;&#10;Descripción generada automáticamente">
            <a:extLst>
              <a:ext uri="{FF2B5EF4-FFF2-40B4-BE49-F238E27FC236}">
                <a16:creationId xmlns:a16="http://schemas.microsoft.com/office/drawing/2014/main" id="{24EA2411-B89E-4F79-9D04-3C11A8292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46" y="1878909"/>
            <a:ext cx="3100181" cy="31001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52591" y="1644686"/>
            <a:ext cx="9639480" cy="382348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metodologías</a:t>
            </a:r>
            <a:r>
              <a:rPr sz="1600" spc="6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desarrollo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software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tradicionales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definen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requisitos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forma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rígida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durante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inicio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proyectos.</a:t>
            </a:r>
            <a:r>
              <a:rPr sz="1600" spc="6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Esto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hace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b="1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3A3838"/>
                </a:solidFill>
                <a:latin typeface="Tahoma"/>
                <a:cs typeface="Tahoma"/>
              </a:rPr>
              <a:t>ciclos</a:t>
            </a:r>
            <a:r>
              <a:rPr sz="1600" b="1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b="1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3A3838"/>
                </a:solidFill>
                <a:latin typeface="Tahoma"/>
                <a:cs typeface="Tahoma"/>
              </a:rPr>
              <a:t>desarrollo</a:t>
            </a:r>
            <a:r>
              <a:rPr sz="1600" b="1" spc="6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3A3838"/>
                </a:solidFill>
                <a:latin typeface="Tahoma"/>
                <a:cs typeface="Tahoma"/>
              </a:rPr>
              <a:t>sean</a:t>
            </a:r>
            <a:r>
              <a:rPr sz="1600" b="1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3A3838"/>
                </a:solidFill>
                <a:latin typeface="Tahoma"/>
                <a:cs typeface="Tahoma"/>
              </a:rPr>
              <a:t>poco</a:t>
            </a:r>
            <a:r>
              <a:rPr sz="1600" b="1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3A3838"/>
                </a:solidFill>
                <a:latin typeface="Tahoma"/>
                <a:cs typeface="Tahoma"/>
              </a:rPr>
              <a:t>flexibles</a:t>
            </a:r>
            <a:r>
              <a:rPr sz="1600" b="1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b="1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3A3838"/>
                </a:solidFill>
                <a:latin typeface="Tahoma"/>
                <a:cs typeface="Tahoma"/>
              </a:rPr>
              <a:t>no</a:t>
            </a:r>
            <a:r>
              <a:rPr sz="1600" b="1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3A3838"/>
                </a:solidFill>
                <a:latin typeface="Tahoma"/>
                <a:cs typeface="Tahoma"/>
              </a:rPr>
              <a:t>permitan</a:t>
            </a:r>
            <a:r>
              <a:rPr sz="1600" b="1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3A3838"/>
                </a:solidFill>
                <a:latin typeface="Tahoma"/>
                <a:cs typeface="Tahoma"/>
              </a:rPr>
              <a:t>realizar</a:t>
            </a:r>
            <a:r>
              <a:rPr sz="1600" b="1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3A3838"/>
                </a:solidFill>
                <a:latin typeface="Tahoma"/>
                <a:cs typeface="Tahoma"/>
              </a:rPr>
              <a:t>cambios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.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ese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sentido,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estas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metodologías</a:t>
            </a:r>
            <a:r>
              <a:rPr sz="16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tienen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una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organización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trabajo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lineal,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donde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las etapas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son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consecutivas</a:t>
            </a:r>
            <a:r>
              <a:rPr sz="16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dependientes,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3A3838"/>
                </a:solidFill>
                <a:latin typeface="Tahoma"/>
                <a:cs typeface="Tahoma"/>
              </a:rPr>
              <a:t>decir,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no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puede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empezar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siguiente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sin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terminar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3A3838"/>
                </a:solidFill>
                <a:latin typeface="Tahoma"/>
                <a:cs typeface="Tahoma"/>
              </a:rPr>
              <a:t>anterior.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3A3838"/>
                </a:solidFill>
                <a:latin typeface="Tahoma"/>
                <a:cs typeface="Tahoma"/>
              </a:rPr>
              <a:t>Tampoco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puede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volver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hacia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atrás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vez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ha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iniciado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siguiente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etapa.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principales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metodologías</a:t>
            </a:r>
            <a:r>
              <a:rPr sz="16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tradicionales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clásicas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son: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 dirty="0">
              <a:latin typeface="Tahoma"/>
              <a:cs typeface="Tahoma"/>
            </a:endParaRPr>
          </a:p>
          <a:p>
            <a:pPr marL="12700" marR="17145">
              <a:lnSpc>
                <a:spcPct val="100000"/>
              </a:lnSpc>
              <a:buFont typeface="Tahoma"/>
              <a:buChar char="·"/>
              <a:tabLst>
                <a:tab pos="149225" algn="l"/>
              </a:tabLst>
            </a:pPr>
            <a:r>
              <a:rPr lang="es-ES" sz="1600" b="1" spc="-5" dirty="0">
                <a:solidFill>
                  <a:srgbClr val="C00000"/>
                </a:solidFill>
                <a:latin typeface="Tahoma"/>
                <a:cs typeface="Tahoma"/>
              </a:rPr>
              <a:t>Cascada</a:t>
            </a:r>
            <a:r>
              <a:rPr lang="es-ES" sz="1600" b="1" spc="-5" dirty="0">
                <a:solidFill>
                  <a:srgbClr val="92C02E"/>
                </a:solidFill>
                <a:latin typeface="Tahoma"/>
                <a:cs typeface="Tahoma"/>
              </a:rPr>
              <a:t>: </a:t>
            </a:r>
            <a:r>
              <a:rPr sz="1600" spc="-5" dirty="0" err="1">
                <a:solidFill>
                  <a:srgbClr val="3A3838"/>
                </a:solidFill>
                <a:latin typeface="Tahoma"/>
                <a:cs typeface="Tahoma"/>
              </a:rPr>
              <a:t>Metodología</a:t>
            </a:r>
            <a:r>
              <a:rPr sz="16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 que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etapas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organizan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arriba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abajo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como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cascada,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diferenciadas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obedeciendo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riguroso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orden.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Antes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finalizar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cada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etapa,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debe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revisar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producto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ver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si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está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listo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pasar 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siguiente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fase.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requisitos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son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rígidos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no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pueden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3A3838"/>
                </a:solidFill>
                <a:latin typeface="Tahoma"/>
                <a:cs typeface="Tahoma"/>
              </a:rPr>
              <a:t>cambiar.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resultados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observan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solamente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hasta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proyecto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3A3838"/>
                </a:solidFill>
                <a:latin typeface="Tahoma"/>
                <a:cs typeface="Tahoma"/>
              </a:rPr>
              <a:t>ya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esté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 una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etapa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avanzada.</a:t>
            </a:r>
            <a:endParaRPr sz="1600" dirty="0">
              <a:latin typeface="Tahoma"/>
              <a:cs typeface="Tahoma"/>
            </a:endParaRPr>
          </a:p>
          <a:p>
            <a:pPr marL="12700" marR="45085">
              <a:lnSpc>
                <a:spcPct val="100000"/>
              </a:lnSpc>
              <a:spcBef>
                <a:spcPts val="1000"/>
              </a:spcBef>
              <a:buFont typeface="Tahoma"/>
              <a:buChar char="·"/>
              <a:tabLst>
                <a:tab pos="149225" algn="l"/>
              </a:tabLst>
            </a:pPr>
            <a:r>
              <a:rPr sz="1600" b="1" spc="-10" dirty="0">
                <a:solidFill>
                  <a:srgbClr val="C00000"/>
                </a:solidFill>
                <a:latin typeface="Tahoma"/>
                <a:cs typeface="Tahoma"/>
              </a:rPr>
              <a:t>Prototipado</a:t>
            </a:r>
            <a:r>
              <a:rPr sz="1600" spc="-10" dirty="0">
                <a:solidFill>
                  <a:srgbClr val="92C02E"/>
                </a:solidFill>
                <a:latin typeface="Tahoma"/>
                <a:cs typeface="Tahoma"/>
              </a:rPr>
              <a:t>:</a:t>
            </a:r>
            <a:r>
              <a:rPr sz="1600" spc="35" dirty="0">
                <a:solidFill>
                  <a:srgbClr val="92C02E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construyen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rápidamente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prototipos</a:t>
            </a:r>
            <a:r>
              <a:rPr sz="1600" spc="6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usuarios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puedan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probarlo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realizar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una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retroalimentación</a:t>
            </a:r>
            <a:r>
              <a:rPr sz="16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temprana.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esta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forma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corrigen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errores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funcionalidades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diseño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o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incluso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incluir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requerimientos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no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estaban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contemplados.</a:t>
            </a:r>
            <a:r>
              <a:rPr sz="16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modelo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iterativo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basa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 método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prueba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error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comprender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las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especificidades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producto.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2AD1B03-3ACB-48F1-8083-6FFAF3467211}"/>
              </a:ext>
            </a:extLst>
          </p:cNvPr>
          <p:cNvSpPr txBox="1"/>
          <p:nvPr/>
        </p:nvSpPr>
        <p:spPr>
          <a:xfrm>
            <a:off x="4510388" y="70895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Metodologías de Desarrollo (Evolución)</a:t>
            </a:r>
          </a:p>
        </p:txBody>
      </p:sp>
      <p:grpSp>
        <p:nvGrpSpPr>
          <p:cNvPr id="8" name="Group 32">
            <a:extLst>
              <a:ext uri="{FF2B5EF4-FFF2-40B4-BE49-F238E27FC236}">
                <a16:creationId xmlns:a16="http://schemas.microsoft.com/office/drawing/2014/main" id="{6E4EAADA-D30F-4A08-A3C5-5E4646872A84}"/>
              </a:ext>
            </a:extLst>
          </p:cNvPr>
          <p:cNvGrpSpPr>
            <a:grpSpLocks/>
          </p:cNvGrpSpPr>
          <p:nvPr/>
        </p:nvGrpSpPr>
        <p:grpSpPr bwMode="auto">
          <a:xfrm>
            <a:off x="3998544" y="801344"/>
            <a:ext cx="390047" cy="369280"/>
            <a:chOff x="2078" y="1680"/>
            <a:chExt cx="1615" cy="1615"/>
          </a:xfrm>
        </p:grpSpPr>
        <p:sp>
          <p:nvSpPr>
            <p:cNvPr id="9" name="Oval 33">
              <a:extLst>
                <a:ext uri="{FF2B5EF4-FFF2-40B4-BE49-F238E27FC236}">
                  <a16:creationId xmlns:a16="http://schemas.microsoft.com/office/drawing/2014/main" id="{491AE846-5534-480B-BC9A-5B16B0D23EA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0" name="Oval 34">
              <a:extLst>
                <a:ext uri="{FF2B5EF4-FFF2-40B4-BE49-F238E27FC236}">
                  <a16:creationId xmlns:a16="http://schemas.microsoft.com/office/drawing/2014/main" id="{E96933D2-A5DC-43D6-97B1-EEEAD9C1852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1" name="Oval 35">
              <a:extLst>
                <a:ext uri="{FF2B5EF4-FFF2-40B4-BE49-F238E27FC236}">
                  <a16:creationId xmlns:a16="http://schemas.microsoft.com/office/drawing/2014/main" id="{74AE5429-A574-4E0A-9189-72C530A00F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2" name="Oval 36">
              <a:extLst>
                <a:ext uri="{FF2B5EF4-FFF2-40B4-BE49-F238E27FC236}">
                  <a16:creationId xmlns:a16="http://schemas.microsoft.com/office/drawing/2014/main" id="{3D542280-07F8-4D0D-9C39-BD7C528B429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3" name="Oval 37">
              <a:extLst>
                <a:ext uri="{FF2B5EF4-FFF2-40B4-BE49-F238E27FC236}">
                  <a16:creationId xmlns:a16="http://schemas.microsoft.com/office/drawing/2014/main" id="{94F8705A-1949-4918-8714-F3EC78C3C77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4" name="Oval 38">
              <a:extLst>
                <a:ext uri="{FF2B5EF4-FFF2-40B4-BE49-F238E27FC236}">
                  <a16:creationId xmlns:a16="http://schemas.microsoft.com/office/drawing/2014/main" id="{DD4ADD08-BA99-4DFB-B370-BD762A773F1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5844" y="1508505"/>
            <a:ext cx="10114280" cy="36531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Font typeface="Tahoma"/>
              <a:buChar char="·"/>
              <a:tabLst>
                <a:tab pos="148590" algn="l"/>
              </a:tabLst>
            </a:pPr>
            <a:r>
              <a:rPr sz="1600" b="1" spc="-5" dirty="0">
                <a:solidFill>
                  <a:srgbClr val="C00000"/>
                </a:solidFill>
                <a:latin typeface="Tahoma"/>
                <a:cs typeface="Tahoma"/>
              </a:rPr>
              <a:t>Espiral</a:t>
            </a:r>
            <a:r>
              <a:rPr sz="1600" spc="-5" dirty="0">
                <a:solidFill>
                  <a:srgbClr val="C00000"/>
                </a:solidFill>
                <a:latin typeface="Tahoma"/>
                <a:cs typeface="Tahoma"/>
              </a:rPr>
              <a:t>:</a:t>
            </a:r>
            <a:r>
              <a:rPr sz="1600" spc="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combinación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los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dos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modelos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anteriores,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incluye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análisis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riesgo.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 divide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cuatro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etapas: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planificación,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análisis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riesgo,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desarrollo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prototipo</a:t>
            </a:r>
            <a:r>
              <a:rPr sz="16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evaluación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del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cliente.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esta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metodología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3A3838"/>
                </a:solidFill>
                <a:latin typeface="Tahoma"/>
                <a:cs typeface="Tahoma"/>
              </a:rPr>
              <a:t>van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procesando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etapas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forma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espiral.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Cuanto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más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cerca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del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centro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está,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más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avanzado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está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proyecto.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92C02E"/>
              </a:buClr>
              <a:buFont typeface="Tahoma"/>
              <a:buChar char="·"/>
            </a:pPr>
            <a:endParaRPr sz="1450" dirty="0">
              <a:latin typeface="Tahoma"/>
              <a:cs typeface="Tahoma"/>
            </a:endParaRPr>
          </a:p>
          <a:p>
            <a:pPr marL="12700" marR="190500">
              <a:lnSpc>
                <a:spcPct val="100000"/>
              </a:lnSpc>
              <a:buFont typeface="Tahoma"/>
              <a:buChar char="·"/>
              <a:tabLst>
                <a:tab pos="148590" algn="l"/>
              </a:tabLst>
            </a:pPr>
            <a:r>
              <a:rPr sz="1600" b="1" spc="-10" dirty="0">
                <a:solidFill>
                  <a:srgbClr val="C00000"/>
                </a:solidFill>
                <a:latin typeface="Tahoma"/>
                <a:cs typeface="Tahoma"/>
              </a:rPr>
              <a:t>Incremental</a:t>
            </a:r>
            <a:r>
              <a:rPr sz="1600" b="1" spc="-10" dirty="0">
                <a:solidFill>
                  <a:srgbClr val="92C02E"/>
                </a:solidFill>
                <a:latin typeface="Tahoma"/>
                <a:cs typeface="Tahoma"/>
              </a:rPr>
              <a:t>:</a:t>
            </a:r>
            <a:r>
              <a:rPr sz="1600" b="1" spc="90" dirty="0">
                <a:solidFill>
                  <a:srgbClr val="92C02E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desarrollo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software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esta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metodología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realiza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manera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progresiva,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pues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 cada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etapa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agrega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nueva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funcionalidad.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permite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obtener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resultados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más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rápidos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comparado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modelo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cascada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clásico.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software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puede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empezar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utilizar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etapas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tempranas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desarrollo,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incluso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antes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terminarse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3A3838"/>
                </a:solidFill>
                <a:latin typeface="Tahoma"/>
                <a:cs typeface="Tahoma"/>
              </a:rPr>
              <a:t>y,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general,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mucho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más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flexible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que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las demás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metodologías.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92C02E"/>
              </a:buClr>
              <a:buFont typeface="Tahoma"/>
              <a:buChar char="·"/>
            </a:pPr>
            <a:endParaRPr sz="1450" dirty="0">
              <a:latin typeface="Tahoma"/>
              <a:cs typeface="Tahoma"/>
            </a:endParaRPr>
          </a:p>
          <a:p>
            <a:pPr marL="12700" marR="22225">
              <a:lnSpc>
                <a:spcPct val="100000"/>
              </a:lnSpc>
              <a:buFont typeface="Tahoma"/>
              <a:buChar char="·"/>
              <a:tabLst>
                <a:tab pos="148590" algn="l"/>
              </a:tabLst>
            </a:pPr>
            <a:r>
              <a:rPr sz="1600" b="1" spc="-10" dirty="0">
                <a:solidFill>
                  <a:srgbClr val="C00000"/>
                </a:solidFill>
                <a:latin typeface="Tahoma"/>
                <a:cs typeface="Tahoma"/>
              </a:rPr>
              <a:t>Diseño</a:t>
            </a:r>
            <a:r>
              <a:rPr sz="1600" b="1" spc="3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C00000"/>
                </a:solidFill>
                <a:latin typeface="Tahoma"/>
                <a:cs typeface="Tahoma"/>
              </a:rPr>
              <a:t>rápido</a:t>
            </a:r>
            <a:r>
              <a:rPr sz="1600" b="1" spc="4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C00000"/>
                </a:solidFill>
                <a:latin typeface="Tahoma"/>
                <a:cs typeface="Tahoma"/>
              </a:rPr>
              <a:t>de</a:t>
            </a:r>
            <a:r>
              <a:rPr sz="1600" b="1" spc="2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C00000"/>
                </a:solidFill>
                <a:latin typeface="Tahoma"/>
                <a:cs typeface="Tahoma"/>
              </a:rPr>
              <a:t>aplicaciones</a:t>
            </a:r>
            <a:r>
              <a:rPr sz="1600" b="1" spc="7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C00000"/>
                </a:solidFill>
                <a:latin typeface="Tahoma"/>
                <a:cs typeface="Tahoma"/>
              </a:rPr>
              <a:t>(RAD)</a:t>
            </a:r>
            <a:r>
              <a:rPr sz="1600" spc="-5" dirty="0">
                <a:solidFill>
                  <a:srgbClr val="C00000"/>
                </a:solidFill>
                <a:latin typeface="Tahoma"/>
                <a:cs typeface="Tahoma"/>
              </a:rPr>
              <a:t>:</a:t>
            </a:r>
            <a:r>
              <a:rPr sz="1600" spc="3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Esta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metodología</a:t>
            </a:r>
            <a:r>
              <a:rPr sz="1600" spc="6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permite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desarrollar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software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alta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calidad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corto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periodo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tiempo,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dentro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sus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objetivos</a:t>
            </a:r>
            <a:r>
              <a:rPr sz="16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está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iterar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 menor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número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posible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veces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conseguir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una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aplicación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completa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forma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rápida.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Como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ventaja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ofrece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desarrollo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más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flexible;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contraste,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requiere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mayor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intervención</a:t>
            </a:r>
            <a:r>
              <a:rPr sz="1600" spc="6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usuarios,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costos</a:t>
            </a:r>
            <a:r>
              <a:rPr sz="1600" spc="7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son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mucho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más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altos,</a:t>
            </a:r>
            <a:r>
              <a:rPr sz="16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código</a:t>
            </a:r>
            <a:r>
              <a:rPr sz="16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más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susceptible</a:t>
            </a:r>
            <a:r>
              <a:rPr sz="16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errores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sus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funciones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son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limitadas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debido al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corto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tiempo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su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desarrollo.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ADF46A-085D-49CC-A224-D4E1A8304AD2}"/>
              </a:ext>
            </a:extLst>
          </p:cNvPr>
          <p:cNvSpPr txBox="1"/>
          <p:nvPr/>
        </p:nvSpPr>
        <p:spPr>
          <a:xfrm>
            <a:off x="4550144" y="70895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Metodologías de Desarrollo (Evolución)</a:t>
            </a:r>
          </a:p>
        </p:txBody>
      </p:sp>
      <p:grpSp>
        <p:nvGrpSpPr>
          <p:cNvPr id="7" name="Group 32">
            <a:extLst>
              <a:ext uri="{FF2B5EF4-FFF2-40B4-BE49-F238E27FC236}">
                <a16:creationId xmlns:a16="http://schemas.microsoft.com/office/drawing/2014/main" id="{D8953B13-86A1-4304-92F2-36D282F9E8A4}"/>
              </a:ext>
            </a:extLst>
          </p:cNvPr>
          <p:cNvGrpSpPr>
            <a:grpSpLocks/>
          </p:cNvGrpSpPr>
          <p:nvPr/>
        </p:nvGrpSpPr>
        <p:grpSpPr bwMode="auto">
          <a:xfrm>
            <a:off x="4038300" y="801344"/>
            <a:ext cx="390047" cy="369280"/>
            <a:chOff x="2078" y="1680"/>
            <a:chExt cx="1615" cy="1615"/>
          </a:xfrm>
        </p:grpSpPr>
        <p:sp>
          <p:nvSpPr>
            <p:cNvPr id="8" name="Oval 33">
              <a:extLst>
                <a:ext uri="{FF2B5EF4-FFF2-40B4-BE49-F238E27FC236}">
                  <a16:creationId xmlns:a16="http://schemas.microsoft.com/office/drawing/2014/main" id="{DC948E62-A172-4087-AB1C-86EFE79B2AE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9" name="Oval 34">
              <a:extLst>
                <a:ext uri="{FF2B5EF4-FFF2-40B4-BE49-F238E27FC236}">
                  <a16:creationId xmlns:a16="http://schemas.microsoft.com/office/drawing/2014/main" id="{B6A24D2C-4C71-4AE1-BC35-CFE5A3DF7C7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0" name="Oval 35">
              <a:extLst>
                <a:ext uri="{FF2B5EF4-FFF2-40B4-BE49-F238E27FC236}">
                  <a16:creationId xmlns:a16="http://schemas.microsoft.com/office/drawing/2014/main" id="{A21009A8-7EB5-4178-8DA1-392F86CB42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1" name="Oval 36">
              <a:extLst>
                <a:ext uri="{FF2B5EF4-FFF2-40B4-BE49-F238E27FC236}">
                  <a16:creationId xmlns:a16="http://schemas.microsoft.com/office/drawing/2014/main" id="{6A6BECAA-D8CF-4A47-A329-6AB949E82E2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2" name="Oval 37">
              <a:extLst>
                <a:ext uri="{FF2B5EF4-FFF2-40B4-BE49-F238E27FC236}">
                  <a16:creationId xmlns:a16="http://schemas.microsoft.com/office/drawing/2014/main" id="{26D46E27-9F11-422A-BA32-52869CC342B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3" name="Oval 38">
              <a:extLst>
                <a:ext uri="{FF2B5EF4-FFF2-40B4-BE49-F238E27FC236}">
                  <a16:creationId xmlns:a16="http://schemas.microsoft.com/office/drawing/2014/main" id="{18AB921B-6C0E-411F-AF3C-F4F8EDDEDE9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04730" y="1749285"/>
            <a:ext cx="9579604" cy="39112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11125">
              <a:lnSpc>
                <a:spcPct val="107200"/>
              </a:lnSpc>
              <a:spcBef>
                <a:spcPts val="105"/>
              </a:spcBef>
            </a:pP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metodologías</a:t>
            </a:r>
            <a:r>
              <a:rPr sz="1600" spc="6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ágiles se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basan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metodología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incremental,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 en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cada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ciclo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desarrollo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3A3838"/>
                </a:solidFill>
                <a:latin typeface="Tahoma"/>
                <a:cs typeface="Tahoma"/>
              </a:rPr>
              <a:t>van 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agregando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nuevas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funcionalidades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aplicación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final.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Sin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embargo,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ciclos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son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mucho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más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cortos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rápidos,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por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van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agregando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pequeñas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funcionalidades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lugar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grandes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cambios.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 dirty="0">
              <a:latin typeface="Tahoma"/>
              <a:cs typeface="Tahoma"/>
            </a:endParaRPr>
          </a:p>
          <a:p>
            <a:pPr marL="12700" marR="67945">
              <a:lnSpc>
                <a:spcPct val="107100"/>
              </a:lnSpc>
            </a:pP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Este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tipo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metodologías</a:t>
            </a:r>
            <a:r>
              <a:rPr sz="16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permite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construir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equipos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trabajo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independientes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comparten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novedades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desarrollos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periodicidad.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permite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ir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construyendo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puliendo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poco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poco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producto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final,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ventaja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cliente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puede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ir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aportando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nuevos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requerimientos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o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correcciones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bajo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marcha,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3A3838"/>
                </a:solidFill>
                <a:latin typeface="Tahoma"/>
                <a:cs typeface="Tahoma"/>
              </a:rPr>
              <a:t>ya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puede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comprobar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cómo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avanza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proyecto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tiempo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real.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 dirty="0">
              <a:latin typeface="Tahoma"/>
              <a:cs typeface="Tahoma"/>
            </a:endParaRPr>
          </a:p>
          <a:p>
            <a:pPr marL="76200">
              <a:lnSpc>
                <a:spcPct val="100000"/>
              </a:lnSpc>
            </a:pP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Las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principales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metodologías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ágiles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son: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Tahoma"/>
              <a:cs typeface="Tahoma"/>
            </a:endParaRPr>
          </a:p>
          <a:p>
            <a:pPr marL="241300" marR="5080">
              <a:lnSpc>
                <a:spcPct val="107100"/>
              </a:lnSpc>
              <a:spcBef>
                <a:spcPts val="5"/>
              </a:spcBef>
            </a:pPr>
            <a:r>
              <a:rPr sz="1600" spc="-5" dirty="0">
                <a:solidFill>
                  <a:srgbClr val="C00000"/>
                </a:solidFill>
                <a:latin typeface="Tahoma"/>
                <a:cs typeface="Tahoma"/>
              </a:rPr>
              <a:t>·</a:t>
            </a:r>
            <a:r>
              <a:rPr sz="160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C00000"/>
                </a:solidFill>
                <a:latin typeface="Tahoma"/>
                <a:cs typeface="Tahoma"/>
              </a:rPr>
              <a:t>Kanban</a:t>
            </a:r>
            <a:r>
              <a:rPr sz="1600" spc="-5" dirty="0">
                <a:solidFill>
                  <a:srgbClr val="C00000"/>
                </a:solidFill>
                <a:latin typeface="Tahoma"/>
                <a:cs typeface="Tahoma"/>
              </a:rPr>
              <a:t>:</a:t>
            </a:r>
            <a:r>
              <a:rPr sz="1600" spc="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Inventada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por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empresa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automóviles</a:t>
            </a:r>
            <a:r>
              <a:rPr sz="16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3A3838"/>
                </a:solidFill>
                <a:latin typeface="Tahoma"/>
                <a:cs typeface="Tahoma"/>
              </a:rPr>
              <a:t>Toyota.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Consiste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dividir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las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tareas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actividades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sencillas,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luego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organizarlas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 un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tablero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trabajo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según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su estado: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pendientes,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curso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finalizadas.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Esta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metodología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permite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forma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muy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visual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identificar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tareas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prioritarias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luego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definir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flujo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trabajo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permita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incrementar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valor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producto.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38BC0DD-DFC3-4A14-BB76-156CBA7159D0}"/>
              </a:ext>
            </a:extLst>
          </p:cNvPr>
          <p:cNvSpPr txBox="1"/>
          <p:nvPr/>
        </p:nvSpPr>
        <p:spPr>
          <a:xfrm>
            <a:off x="4550144" y="70895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Metodología de Desarrollo Ágil</a:t>
            </a:r>
          </a:p>
        </p:txBody>
      </p:sp>
      <p:grpSp>
        <p:nvGrpSpPr>
          <p:cNvPr id="8" name="Group 32">
            <a:extLst>
              <a:ext uri="{FF2B5EF4-FFF2-40B4-BE49-F238E27FC236}">
                <a16:creationId xmlns:a16="http://schemas.microsoft.com/office/drawing/2014/main" id="{12B89FD1-A333-4CAF-8CCA-32166A860047}"/>
              </a:ext>
            </a:extLst>
          </p:cNvPr>
          <p:cNvGrpSpPr>
            <a:grpSpLocks/>
          </p:cNvGrpSpPr>
          <p:nvPr/>
        </p:nvGrpSpPr>
        <p:grpSpPr bwMode="auto">
          <a:xfrm>
            <a:off x="4038300" y="801344"/>
            <a:ext cx="390047" cy="369280"/>
            <a:chOff x="2078" y="1680"/>
            <a:chExt cx="1615" cy="1615"/>
          </a:xfrm>
        </p:grpSpPr>
        <p:sp>
          <p:nvSpPr>
            <p:cNvPr id="9" name="Oval 33">
              <a:extLst>
                <a:ext uri="{FF2B5EF4-FFF2-40B4-BE49-F238E27FC236}">
                  <a16:creationId xmlns:a16="http://schemas.microsoft.com/office/drawing/2014/main" id="{12C63BEF-97FC-4EE9-A6C4-8E2BDA5C3AA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0" name="Oval 34">
              <a:extLst>
                <a:ext uri="{FF2B5EF4-FFF2-40B4-BE49-F238E27FC236}">
                  <a16:creationId xmlns:a16="http://schemas.microsoft.com/office/drawing/2014/main" id="{CEA0E37E-1609-4147-8F47-8C8AEC1DCEB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1" name="Oval 35">
              <a:extLst>
                <a:ext uri="{FF2B5EF4-FFF2-40B4-BE49-F238E27FC236}">
                  <a16:creationId xmlns:a16="http://schemas.microsoft.com/office/drawing/2014/main" id="{75B7E360-A559-4952-8E7D-A8F73EC4AF2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2" name="Oval 36">
              <a:extLst>
                <a:ext uri="{FF2B5EF4-FFF2-40B4-BE49-F238E27FC236}">
                  <a16:creationId xmlns:a16="http://schemas.microsoft.com/office/drawing/2014/main" id="{D893A4DB-F854-4004-921C-88A37EA345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3" name="Oval 37">
              <a:extLst>
                <a:ext uri="{FF2B5EF4-FFF2-40B4-BE49-F238E27FC236}">
                  <a16:creationId xmlns:a16="http://schemas.microsoft.com/office/drawing/2014/main" id="{4E864266-02D1-48BF-8DD9-0F9DCF2E592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4" name="Oval 38">
              <a:extLst>
                <a:ext uri="{FF2B5EF4-FFF2-40B4-BE49-F238E27FC236}">
                  <a16:creationId xmlns:a16="http://schemas.microsoft.com/office/drawing/2014/main" id="{CCEF9911-00B4-499B-A248-13EBF1DD568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84384" y="2339230"/>
            <a:ext cx="9760695" cy="2179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7200"/>
              </a:lnSpc>
              <a:spcBef>
                <a:spcPts val="105"/>
              </a:spcBef>
              <a:buFont typeface="Tahoma"/>
              <a:buChar char="·"/>
              <a:tabLst>
                <a:tab pos="148590" algn="l"/>
              </a:tabLst>
            </a:pPr>
            <a:r>
              <a:rPr sz="1600" b="1" spc="-10" dirty="0">
                <a:solidFill>
                  <a:srgbClr val="C00000"/>
                </a:solidFill>
                <a:latin typeface="Tahoma"/>
                <a:cs typeface="Tahoma"/>
              </a:rPr>
              <a:t>Scrum</a:t>
            </a:r>
            <a:r>
              <a:rPr sz="1600" spc="-10" dirty="0">
                <a:solidFill>
                  <a:srgbClr val="C00000"/>
                </a:solidFill>
                <a:latin typeface="Tahoma"/>
                <a:cs typeface="Tahoma"/>
              </a:rPr>
              <a:t>:</a:t>
            </a:r>
            <a:r>
              <a:rPr sz="1600" spc="3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metodología</a:t>
            </a:r>
            <a:r>
              <a:rPr sz="16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incremental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al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igual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Kanban,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divide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requisitos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tareas.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Sin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embargo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itera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sobre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bloques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tiempos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cortos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conseguir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resultado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completo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cada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iteración.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siguiente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capítulo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 abordará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metodología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detalle.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7E4991"/>
              </a:buClr>
              <a:buFont typeface="Tahoma"/>
              <a:buChar char="·"/>
            </a:pPr>
            <a:endParaRPr sz="1950" dirty="0">
              <a:latin typeface="Tahoma"/>
              <a:cs typeface="Tahoma"/>
            </a:endParaRPr>
          </a:p>
          <a:p>
            <a:pPr marL="12700" marR="52069">
              <a:lnSpc>
                <a:spcPct val="107100"/>
              </a:lnSpc>
              <a:buFont typeface="Tahoma"/>
              <a:buChar char="·"/>
              <a:tabLst>
                <a:tab pos="148590" algn="l"/>
              </a:tabLst>
            </a:pPr>
            <a:r>
              <a:rPr sz="1600" b="1" spc="-10" dirty="0">
                <a:solidFill>
                  <a:srgbClr val="C00000"/>
                </a:solidFill>
                <a:latin typeface="Tahoma"/>
                <a:cs typeface="Tahoma"/>
              </a:rPr>
              <a:t>Lean</a:t>
            </a:r>
            <a:r>
              <a:rPr sz="1600" spc="-10" dirty="0">
                <a:solidFill>
                  <a:srgbClr val="C00000"/>
                </a:solidFill>
                <a:latin typeface="Tahoma"/>
                <a:cs typeface="Tahoma"/>
              </a:rPr>
              <a:t>:</a:t>
            </a:r>
            <a:r>
              <a:rPr sz="1600" spc="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Está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diseñado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equipos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desarrollo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pequeños,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pero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muy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capacitados,</a:t>
            </a:r>
            <a:r>
              <a:rPr sz="16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elaboren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cualquier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tarea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poco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tiempo.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metodología</a:t>
            </a:r>
            <a:r>
              <a:rPr sz="16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centra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personas,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donde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su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aprendizaje,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reacciones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rápidas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potenciamiento</a:t>
            </a:r>
            <a:r>
              <a:rPr sz="16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equipo,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son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fundamentales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éxito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del 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proyecto.</a:t>
            </a:r>
            <a:r>
              <a:rPr sz="1600" spc="6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tiempo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costos</a:t>
            </a:r>
            <a:r>
              <a:rPr sz="16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quedan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 un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segundo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 err="1">
                <a:solidFill>
                  <a:srgbClr val="3A3838"/>
                </a:solidFill>
                <a:latin typeface="Tahoma"/>
                <a:cs typeface="Tahoma"/>
              </a:rPr>
              <a:t>plano</a:t>
            </a:r>
            <a:r>
              <a:rPr sz="1600" spc="-5" dirty="0">
                <a:latin typeface="Tahoma"/>
                <a:cs typeface="Tahoma"/>
              </a:rPr>
              <a:t>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138EF57-D18D-455B-A1A0-649A46137BE8}"/>
              </a:ext>
            </a:extLst>
          </p:cNvPr>
          <p:cNvSpPr txBox="1"/>
          <p:nvPr/>
        </p:nvSpPr>
        <p:spPr>
          <a:xfrm>
            <a:off x="4550144" y="70895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Metodología de Desarrollo Ágil</a:t>
            </a:r>
          </a:p>
        </p:txBody>
      </p:sp>
      <p:grpSp>
        <p:nvGrpSpPr>
          <p:cNvPr id="7" name="Group 32">
            <a:extLst>
              <a:ext uri="{FF2B5EF4-FFF2-40B4-BE49-F238E27FC236}">
                <a16:creationId xmlns:a16="http://schemas.microsoft.com/office/drawing/2014/main" id="{32471854-9C8A-46A3-95FB-F5FCBC683B45}"/>
              </a:ext>
            </a:extLst>
          </p:cNvPr>
          <p:cNvGrpSpPr>
            <a:grpSpLocks/>
          </p:cNvGrpSpPr>
          <p:nvPr/>
        </p:nvGrpSpPr>
        <p:grpSpPr bwMode="auto">
          <a:xfrm>
            <a:off x="4038300" y="801344"/>
            <a:ext cx="390047" cy="369280"/>
            <a:chOff x="2078" y="1680"/>
            <a:chExt cx="1615" cy="1615"/>
          </a:xfrm>
        </p:grpSpPr>
        <p:sp>
          <p:nvSpPr>
            <p:cNvPr id="8" name="Oval 33">
              <a:extLst>
                <a:ext uri="{FF2B5EF4-FFF2-40B4-BE49-F238E27FC236}">
                  <a16:creationId xmlns:a16="http://schemas.microsoft.com/office/drawing/2014/main" id="{3D65EF30-6F7D-492D-8E97-7CC01CE3ADB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9" name="Oval 34">
              <a:extLst>
                <a:ext uri="{FF2B5EF4-FFF2-40B4-BE49-F238E27FC236}">
                  <a16:creationId xmlns:a16="http://schemas.microsoft.com/office/drawing/2014/main" id="{B20A634D-4FCD-42E4-92C9-63A28F3FFCC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0" name="Oval 35">
              <a:extLst>
                <a:ext uri="{FF2B5EF4-FFF2-40B4-BE49-F238E27FC236}">
                  <a16:creationId xmlns:a16="http://schemas.microsoft.com/office/drawing/2014/main" id="{A1101318-E35D-47DA-8D34-9ABF72C3545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1" name="Oval 36">
              <a:extLst>
                <a:ext uri="{FF2B5EF4-FFF2-40B4-BE49-F238E27FC236}">
                  <a16:creationId xmlns:a16="http://schemas.microsoft.com/office/drawing/2014/main" id="{3C4A8A95-2185-4211-965C-64F2013D614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2" name="Oval 37">
              <a:extLst>
                <a:ext uri="{FF2B5EF4-FFF2-40B4-BE49-F238E27FC236}">
                  <a16:creationId xmlns:a16="http://schemas.microsoft.com/office/drawing/2014/main" id="{83058054-0E67-43C3-B891-FA800FDAC2E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3" name="Oval 38">
              <a:extLst>
                <a:ext uri="{FF2B5EF4-FFF2-40B4-BE49-F238E27FC236}">
                  <a16:creationId xmlns:a16="http://schemas.microsoft.com/office/drawing/2014/main" id="{C0C92887-B86D-43BA-BD3E-DE0F0F7A145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85599" y="2446167"/>
            <a:ext cx="6673508" cy="19656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La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Tahoma"/>
                <a:cs typeface="Tahoma"/>
              </a:rPr>
              <a:t>metodología</a:t>
            </a:r>
            <a:r>
              <a:rPr sz="1600" spc="4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Tahoma"/>
                <a:cs typeface="Tahoma"/>
              </a:rPr>
              <a:t>SCRUM</a:t>
            </a:r>
            <a:r>
              <a:rPr sz="1600" spc="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se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recomienda</a:t>
            </a:r>
            <a:r>
              <a:rPr sz="1600" spc="3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para</a:t>
            </a:r>
            <a:r>
              <a:rPr sz="1600" spc="-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proyectos</a:t>
            </a:r>
            <a:r>
              <a:rPr sz="1600" spc="4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de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alta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complejidad,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que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manejan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incertidumbre</a:t>
            </a:r>
            <a:r>
              <a:rPr sz="1600" spc="3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debido a</a:t>
            </a:r>
            <a:r>
              <a:rPr sz="1600" spc="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los</a:t>
            </a:r>
            <a:r>
              <a:rPr sz="1600" spc="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entornos</a:t>
            </a:r>
            <a:r>
              <a:rPr sz="1600" spc="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cambiantes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1600" spc="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en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los</a:t>
            </a:r>
            <a:r>
              <a:rPr sz="1600" spc="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cuales </a:t>
            </a:r>
            <a:r>
              <a:rPr sz="1600" spc="-48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intervienen</a:t>
            </a:r>
            <a:r>
              <a:rPr sz="1600" spc="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todos</a:t>
            </a:r>
            <a:r>
              <a:rPr sz="1600" spc="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los</a:t>
            </a:r>
            <a:r>
              <a:rPr sz="1600" spc="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integrantes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 de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un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 equipo.</a:t>
            </a:r>
            <a:r>
              <a:rPr sz="1600" spc="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Las</a:t>
            </a:r>
            <a:r>
              <a:rPr sz="1600" spc="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funcionalidades</a:t>
            </a:r>
            <a:r>
              <a:rPr sz="1600" spc="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del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prototipo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desarrollar</a:t>
            </a:r>
            <a:r>
              <a:rPr sz="1600" spc="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contienen</a:t>
            </a:r>
            <a:r>
              <a:rPr sz="1600" spc="3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principalmente</a:t>
            </a: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requisitos</a:t>
            </a:r>
            <a:r>
              <a:rPr sz="1600" spc="3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funcionales</a:t>
            </a:r>
            <a:r>
              <a:rPr sz="1600" spc="3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o </a:t>
            </a:r>
            <a:r>
              <a:rPr sz="16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historias</a:t>
            </a:r>
            <a:r>
              <a:rPr sz="1600" spc="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de</a:t>
            </a:r>
            <a:r>
              <a:rPr sz="1600" spc="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usuario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que</a:t>
            </a:r>
            <a:r>
              <a:rPr sz="1600" spc="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Tahoma"/>
                <a:cs typeface="Tahoma"/>
              </a:rPr>
              <a:t>van</a:t>
            </a:r>
            <a:r>
              <a:rPr sz="1600" spc="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consignadas</a:t>
            </a:r>
            <a:r>
              <a:rPr sz="1600" spc="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en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 la</a:t>
            </a:r>
            <a:r>
              <a:rPr sz="1600" spc="1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Pila</a:t>
            </a:r>
            <a:r>
              <a:rPr sz="1600" spc="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del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Producto(en</a:t>
            </a:r>
            <a:r>
              <a:rPr sz="1600" spc="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Tahoma"/>
                <a:cs typeface="Tahoma"/>
              </a:rPr>
              <a:t>inglés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 Product</a:t>
            </a:r>
            <a:r>
              <a:rPr sz="1600" spc="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Tahoma"/>
                <a:cs typeface="Tahoma"/>
              </a:rPr>
              <a:t>Backlog).</a:t>
            </a:r>
            <a:endParaRPr sz="1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 dirty="0">
              <a:latin typeface="Tahoma"/>
              <a:cs typeface="Tahoma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AA3DE64-DD72-424F-B54F-48DC1FDF56C4}"/>
              </a:ext>
            </a:extLst>
          </p:cNvPr>
          <p:cNvSpPr txBox="1"/>
          <p:nvPr/>
        </p:nvSpPr>
        <p:spPr>
          <a:xfrm>
            <a:off x="4550144" y="70895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Metodología de Desarrollo Ágil - Scrum</a:t>
            </a:r>
          </a:p>
        </p:txBody>
      </p:sp>
      <p:grpSp>
        <p:nvGrpSpPr>
          <p:cNvPr id="10" name="Group 32">
            <a:extLst>
              <a:ext uri="{FF2B5EF4-FFF2-40B4-BE49-F238E27FC236}">
                <a16:creationId xmlns:a16="http://schemas.microsoft.com/office/drawing/2014/main" id="{95949083-03F2-4038-A53D-5259285C27C1}"/>
              </a:ext>
            </a:extLst>
          </p:cNvPr>
          <p:cNvGrpSpPr>
            <a:grpSpLocks/>
          </p:cNvGrpSpPr>
          <p:nvPr/>
        </p:nvGrpSpPr>
        <p:grpSpPr bwMode="auto">
          <a:xfrm>
            <a:off x="4038300" y="801344"/>
            <a:ext cx="390047" cy="369280"/>
            <a:chOff x="2078" y="1680"/>
            <a:chExt cx="1615" cy="1615"/>
          </a:xfrm>
        </p:grpSpPr>
        <p:sp>
          <p:nvSpPr>
            <p:cNvPr id="11" name="Oval 33">
              <a:extLst>
                <a:ext uri="{FF2B5EF4-FFF2-40B4-BE49-F238E27FC236}">
                  <a16:creationId xmlns:a16="http://schemas.microsoft.com/office/drawing/2014/main" id="{00EFA2EB-C8EE-4FFA-9DCC-2A8602FE8AA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2" name="Oval 34">
              <a:extLst>
                <a:ext uri="{FF2B5EF4-FFF2-40B4-BE49-F238E27FC236}">
                  <a16:creationId xmlns:a16="http://schemas.microsoft.com/office/drawing/2014/main" id="{B10A32C4-972C-4716-A5F5-49810684B4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3" name="Oval 35">
              <a:extLst>
                <a:ext uri="{FF2B5EF4-FFF2-40B4-BE49-F238E27FC236}">
                  <a16:creationId xmlns:a16="http://schemas.microsoft.com/office/drawing/2014/main" id="{83219BF5-CBB7-4514-B937-979128A9DE4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4" name="Oval 36">
              <a:extLst>
                <a:ext uri="{FF2B5EF4-FFF2-40B4-BE49-F238E27FC236}">
                  <a16:creationId xmlns:a16="http://schemas.microsoft.com/office/drawing/2014/main" id="{2F3691CF-29DA-49AC-A5E7-D0E6FB098CB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5" name="Oval 37">
              <a:extLst>
                <a:ext uri="{FF2B5EF4-FFF2-40B4-BE49-F238E27FC236}">
                  <a16:creationId xmlns:a16="http://schemas.microsoft.com/office/drawing/2014/main" id="{5585E649-D4C6-4880-B0F0-5C1E446AE77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6" name="Oval 38">
              <a:extLst>
                <a:ext uri="{FF2B5EF4-FFF2-40B4-BE49-F238E27FC236}">
                  <a16:creationId xmlns:a16="http://schemas.microsoft.com/office/drawing/2014/main" id="{DCFE13FD-413D-4E6F-8066-FBED72D27CF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pic>
        <p:nvPicPr>
          <p:cNvPr id="18" name="Imagen 1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0C33E91-93C9-46B6-92B2-C8750E78A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85" y="2346723"/>
            <a:ext cx="3278617" cy="21936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06986" y="1846883"/>
            <a:ext cx="9512522" cy="29658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C00000"/>
                </a:solidFill>
                <a:latin typeface="Tahoma"/>
                <a:cs typeface="Tahoma"/>
              </a:rPr>
              <a:t>Comunicación:</a:t>
            </a:r>
            <a:r>
              <a:rPr sz="1600" b="1" spc="90" dirty="0">
                <a:solidFill>
                  <a:srgbClr val="92C02E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comunicación</a:t>
            </a:r>
            <a:r>
              <a:rPr sz="16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entre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miembros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del equipo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esencial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está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presente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todo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momento.</a:t>
            </a:r>
            <a:endParaRPr sz="1600" dirty="0">
              <a:latin typeface="Tahoma"/>
              <a:cs typeface="Tahoma"/>
            </a:endParaRPr>
          </a:p>
          <a:p>
            <a:pPr algn="just">
              <a:lnSpc>
                <a:spcPct val="100000"/>
              </a:lnSpc>
              <a:spcBef>
                <a:spcPts val="10"/>
              </a:spcBef>
            </a:pPr>
            <a:endParaRPr sz="1650" dirty="0">
              <a:latin typeface="Tahoma"/>
              <a:cs typeface="Tahoma"/>
            </a:endParaRPr>
          </a:p>
          <a:p>
            <a:pPr marL="12700" marR="6985" algn="just">
              <a:lnSpc>
                <a:spcPct val="114999"/>
              </a:lnSpc>
            </a:pPr>
            <a:r>
              <a:rPr sz="1600" b="1" spc="-5" dirty="0">
                <a:solidFill>
                  <a:srgbClr val="C00000"/>
                </a:solidFill>
                <a:latin typeface="Tahoma"/>
                <a:cs typeface="Tahoma"/>
              </a:rPr>
              <a:t>Tiempo:</a:t>
            </a:r>
            <a:r>
              <a:rPr sz="1600" b="1" spc="55" dirty="0">
                <a:solidFill>
                  <a:srgbClr val="92C02E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Scrum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está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dividido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iteraciones,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más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conocidas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como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Sprint.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cual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es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periodo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corta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duración,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3A3838"/>
                </a:solidFill>
                <a:latin typeface="Tahoma"/>
                <a:cs typeface="Tahoma"/>
              </a:rPr>
              <a:t>va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entre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2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4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semanas,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según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lo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decida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equipo.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Cada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sprint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está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diseñado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terminarlo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dentro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las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fechas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estipuladas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espera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 al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finalizarlo,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cuente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con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prototipo</a:t>
            </a:r>
            <a:r>
              <a:rPr sz="16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funcional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o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 producto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potencialmente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entregable.</a:t>
            </a:r>
            <a:endParaRPr sz="1600" dirty="0">
              <a:latin typeface="Tahoma"/>
              <a:cs typeface="Tahoma"/>
            </a:endParaRPr>
          </a:p>
          <a:p>
            <a:pPr algn="just">
              <a:lnSpc>
                <a:spcPct val="100000"/>
              </a:lnSpc>
            </a:pPr>
            <a:endParaRPr sz="1650" dirty="0">
              <a:latin typeface="Tahoma"/>
              <a:cs typeface="Tahoma"/>
            </a:endParaRPr>
          </a:p>
          <a:p>
            <a:pPr marL="12700" marR="5080" algn="just">
              <a:lnSpc>
                <a:spcPct val="114999"/>
              </a:lnSpc>
            </a:pPr>
            <a:r>
              <a:rPr sz="1600" b="1" spc="-5" dirty="0">
                <a:solidFill>
                  <a:srgbClr val="C00000"/>
                </a:solidFill>
                <a:latin typeface="Tahoma"/>
                <a:cs typeface="Tahoma"/>
              </a:rPr>
              <a:t>Entregables:</a:t>
            </a:r>
            <a:r>
              <a:rPr sz="1600" b="1" spc="100" dirty="0">
                <a:solidFill>
                  <a:srgbClr val="92C02E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sprints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caracterizan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por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estar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enfocados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entregables,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decir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todo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 se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realiza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en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él es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entregable: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tareas,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funcionales,</a:t>
            </a:r>
            <a:r>
              <a:rPr sz="16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productos,</a:t>
            </a:r>
            <a:r>
              <a:rPr sz="16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prototipos,</a:t>
            </a:r>
            <a:r>
              <a:rPr sz="1600" spc="6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etc.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manera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 si una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tarea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pospone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próximo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sprint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siempre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habrá algo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entregar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al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cliente.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E4FAF3B-AB36-440A-8437-FC71A9E02BFE}"/>
              </a:ext>
            </a:extLst>
          </p:cNvPr>
          <p:cNvSpPr txBox="1"/>
          <p:nvPr/>
        </p:nvSpPr>
        <p:spPr>
          <a:xfrm>
            <a:off x="4245344" y="722211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SCRUM - Características</a:t>
            </a:r>
          </a:p>
        </p:txBody>
      </p:sp>
      <p:grpSp>
        <p:nvGrpSpPr>
          <p:cNvPr id="8" name="Group 32">
            <a:extLst>
              <a:ext uri="{FF2B5EF4-FFF2-40B4-BE49-F238E27FC236}">
                <a16:creationId xmlns:a16="http://schemas.microsoft.com/office/drawing/2014/main" id="{F171EF1A-0771-4D2B-B230-9DFF6BA4F7CF}"/>
              </a:ext>
            </a:extLst>
          </p:cNvPr>
          <p:cNvGrpSpPr>
            <a:grpSpLocks/>
          </p:cNvGrpSpPr>
          <p:nvPr/>
        </p:nvGrpSpPr>
        <p:grpSpPr bwMode="auto">
          <a:xfrm>
            <a:off x="3733500" y="814596"/>
            <a:ext cx="390047" cy="369280"/>
            <a:chOff x="2078" y="1680"/>
            <a:chExt cx="1615" cy="1615"/>
          </a:xfrm>
        </p:grpSpPr>
        <p:sp>
          <p:nvSpPr>
            <p:cNvPr id="9" name="Oval 33">
              <a:extLst>
                <a:ext uri="{FF2B5EF4-FFF2-40B4-BE49-F238E27FC236}">
                  <a16:creationId xmlns:a16="http://schemas.microsoft.com/office/drawing/2014/main" id="{5FE6F3E0-60B0-4534-AE21-AF709AA7E92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0" name="Oval 34">
              <a:extLst>
                <a:ext uri="{FF2B5EF4-FFF2-40B4-BE49-F238E27FC236}">
                  <a16:creationId xmlns:a16="http://schemas.microsoft.com/office/drawing/2014/main" id="{42F99CF3-6119-4ECC-ACFF-B8FDAFD0F1F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1" name="Oval 35">
              <a:extLst>
                <a:ext uri="{FF2B5EF4-FFF2-40B4-BE49-F238E27FC236}">
                  <a16:creationId xmlns:a16="http://schemas.microsoft.com/office/drawing/2014/main" id="{681D30DD-3F1C-4125-80F4-CD38E820981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2" name="Oval 36">
              <a:extLst>
                <a:ext uri="{FF2B5EF4-FFF2-40B4-BE49-F238E27FC236}">
                  <a16:creationId xmlns:a16="http://schemas.microsoft.com/office/drawing/2014/main" id="{C955744D-216F-4BDC-AADA-70A8F8CDF09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3" name="Oval 37">
              <a:extLst>
                <a:ext uri="{FF2B5EF4-FFF2-40B4-BE49-F238E27FC236}">
                  <a16:creationId xmlns:a16="http://schemas.microsoft.com/office/drawing/2014/main" id="{9466EEB7-A439-4B0F-9EE7-E7B84E7CE7E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4" name="Oval 38">
              <a:extLst>
                <a:ext uri="{FF2B5EF4-FFF2-40B4-BE49-F238E27FC236}">
                  <a16:creationId xmlns:a16="http://schemas.microsoft.com/office/drawing/2014/main" id="{26FCF0A7-D681-4242-84D2-C07EC7A7298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74464" y="1591638"/>
            <a:ext cx="10506710" cy="36747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62255" algn="just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En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SCRUM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 asigna a todos los que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intervienen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 rol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claro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y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definido.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Uno de los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principales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 el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Scrum </a:t>
            </a:r>
            <a:r>
              <a:rPr sz="1400" spc="-40" dirty="0">
                <a:solidFill>
                  <a:srgbClr val="3A3838"/>
                </a:solidFill>
                <a:latin typeface="Tahoma"/>
                <a:cs typeface="Tahoma"/>
              </a:rPr>
              <a:t>Master, </a:t>
            </a:r>
            <a:r>
              <a:rPr sz="1400" spc="-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que se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encarga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supervisar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que el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trabajo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y el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seguimiento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 la metodología se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lleve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cabo correctamente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por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parte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todo</a:t>
            </a:r>
            <a:r>
              <a:rPr sz="14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equipo.</a:t>
            </a:r>
            <a:endParaRPr sz="1400" dirty="0">
              <a:latin typeface="Tahoma"/>
              <a:cs typeface="Tahoma"/>
            </a:endParaRPr>
          </a:p>
          <a:p>
            <a:pPr algn="just">
              <a:lnSpc>
                <a:spcPct val="100000"/>
              </a:lnSpc>
            </a:pPr>
            <a:endParaRPr sz="1400" dirty="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</a:pP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continuación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detallan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roles:</a:t>
            </a:r>
            <a:endParaRPr sz="1400" dirty="0">
              <a:latin typeface="Tahoma"/>
              <a:cs typeface="Tahoma"/>
            </a:endParaRPr>
          </a:p>
          <a:p>
            <a:pPr algn="just">
              <a:lnSpc>
                <a:spcPct val="100000"/>
              </a:lnSpc>
              <a:spcBef>
                <a:spcPts val="15"/>
              </a:spcBef>
            </a:pPr>
            <a:endParaRPr sz="1400" dirty="0">
              <a:latin typeface="Tahoma"/>
              <a:cs typeface="Tahoma"/>
            </a:endParaRPr>
          </a:p>
          <a:p>
            <a:pPr marL="12700" marR="688975" algn="just">
              <a:lnSpc>
                <a:spcPct val="100000"/>
              </a:lnSpc>
              <a:buChar char="•"/>
              <a:tabLst>
                <a:tab pos="203835" algn="l"/>
              </a:tabLst>
            </a:pPr>
            <a:r>
              <a:rPr sz="1400" b="1" spc="-10" dirty="0">
                <a:solidFill>
                  <a:srgbClr val="C00000"/>
                </a:solidFill>
                <a:latin typeface="Tahoma"/>
                <a:cs typeface="Tahoma"/>
              </a:rPr>
              <a:t>Product</a:t>
            </a:r>
            <a:r>
              <a:rPr sz="1400" b="1" spc="4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b="1" spc="-5" dirty="0">
                <a:solidFill>
                  <a:srgbClr val="C00000"/>
                </a:solidFill>
                <a:latin typeface="Tahoma"/>
                <a:cs typeface="Tahoma"/>
              </a:rPr>
              <a:t>Owner.</a:t>
            </a:r>
            <a:r>
              <a:rPr sz="1400" b="1" spc="4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encargado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liderar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proyecto,</a:t>
            </a:r>
            <a:r>
              <a:rPr sz="1400" spc="6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desde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la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perspectiva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cliente,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será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persona </a:t>
            </a:r>
            <a:r>
              <a:rPr sz="14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encargada de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supervisar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lleve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cabo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proyecto</a:t>
            </a:r>
            <a:r>
              <a:rPr sz="14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 tal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forma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que cumpla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expectativas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del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cliente.</a:t>
            </a:r>
            <a:endParaRPr sz="1400" dirty="0">
              <a:latin typeface="Tahoma"/>
              <a:cs typeface="Tahoma"/>
            </a:endParaRPr>
          </a:p>
          <a:p>
            <a:pPr algn="just">
              <a:lnSpc>
                <a:spcPct val="100000"/>
              </a:lnSpc>
              <a:spcBef>
                <a:spcPts val="15"/>
              </a:spcBef>
              <a:buClr>
                <a:srgbClr val="7E4991"/>
              </a:buClr>
              <a:buFont typeface="Tahoma"/>
              <a:buChar char="•"/>
            </a:pPr>
            <a:endParaRPr sz="1400" dirty="0">
              <a:latin typeface="Tahoma"/>
              <a:cs typeface="Tahoma"/>
            </a:endParaRPr>
          </a:p>
          <a:p>
            <a:pPr marL="12700" marR="6985" lvl="1" indent="60960" algn="just">
              <a:lnSpc>
                <a:spcPct val="100000"/>
              </a:lnSpc>
              <a:buChar char="•"/>
              <a:tabLst>
                <a:tab pos="264160" algn="l"/>
              </a:tabLst>
            </a:pPr>
            <a:r>
              <a:rPr sz="1400" b="1" spc="-10" dirty="0">
                <a:solidFill>
                  <a:srgbClr val="C00000"/>
                </a:solidFill>
                <a:latin typeface="Tahoma"/>
                <a:cs typeface="Tahoma"/>
              </a:rPr>
              <a:t>Scrum</a:t>
            </a:r>
            <a:r>
              <a:rPr sz="1400" b="1" spc="2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b="1" spc="-5" dirty="0">
                <a:solidFill>
                  <a:srgbClr val="C00000"/>
                </a:solidFill>
                <a:latin typeface="Tahoma"/>
                <a:cs typeface="Tahoma"/>
              </a:rPr>
              <a:t>Master.</a:t>
            </a:r>
            <a:r>
              <a:rPr sz="1400" b="1" spc="4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 líder de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cada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 las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reuniones,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ayuda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resolución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problemas,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jugando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rol </a:t>
            </a:r>
            <a:r>
              <a:rPr sz="14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 “facilitador”</a:t>
            </a:r>
            <a:r>
              <a:rPr sz="14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minimizar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obstáculos.</a:t>
            </a:r>
            <a:r>
              <a:rPr sz="14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Scrum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Master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debe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ser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persona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con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conocimientos</a:t>
            </a:r>
            <a:r>
              <a:rPr sz="14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técnicos</a:t>
            </a:r>
            <a:r>
              <a:rPr sz="14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lenguajes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programación,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bajo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cuales se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llevará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cabo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proyecto;</a:t>
            </a:r>
            <a:r>
              <a:rPr sz="14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 lo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contrario,</a:t>
            </a:r>
            <a:r>
              <a:rPr sz="14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no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tendría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como</a:t>
            </a:r>
            <a:r>
              <a:rPr sz="14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ayudar </a:t>
            </a:r>
            <a:r>
              <a:rPr sz="14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solucionar</a:t>
            </a:r>
            <a:r>
              <a:rPr sz="14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problemas.</a:t>
            </a:r>
            <a:endParaRPr sz="1400" dirty="0">
              <a:latin typeface="Tahoma"/>
              <a:cs typeface="Tahoma"/>
            </a:endParaRPr>
          </a:p>
          <a:p>
            <a:pPr lvl="1" algn="just">
              <a:lnSpc>
                <a:spcPct val="100000"/>
              </a:lnSpc>
              <a:spcBef>
                <a:spcPts val="45"/>
              </a:spcBef>
              <a:buClr>
                <a:srgbClr val="7E4991"/>
              </a:buClr>
              <a:buFont typeface="Tahoma"/>
              <a:buChar char="•"/>
            </a:pPr>
            <a:endParaRPr sz="1400" dirty="0">
              <a:latin typeface="Tahoma"/>
              <a:cs typeface="Tahoma"/>
            </a:endParaRPr>
          </a:p>
          <a:p>
            <a:pPr marL="12700" marR="386080" lvl="1" indent="6096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64160" algn="l"/>
              </a:tabLst>
            </a:pPr>
            <a:r>
              <a:rPr sz="1400" b="1" spc="-10" dirty="0">
                <a:solidFill>
                  <a:srgbClr val="C00000"/>
                </a:solidFill>
                <a:latin typeface="Tahoma"/>
                <a:cs typeface="Tahoma"/>
              </a:rPr>
              <a:t>Scrum</a:t>
            </a:r>
            <a:r>
              <a:rPr sz="1400" b="1" spc="3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C00000"/>
                </a:solidFill>
                <a:latin typeface="Tahoma"/>
                <a:cs typeface="Tahoma"/>
              </a:rPr>
              <a:t>Team.</a:t>
            </a:r>
            <a:r>
              <a:rPr sz="1400" b="1" spc="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equipo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de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desarrollo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núcleo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metodología</a:t>
            </a:r>
            <a:r>
              <a:rPr sz="14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Scrum.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encarga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codificación</a:t>
            </a:r>
            <a:r>
              <a:rPr sz="14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del </a:t>
            </a:r>
            <a:r>
              <a:rPr sz="14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software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y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cumplir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objetivos</a:t>
            </a:r>
            <a:r>
              <a:rPr sz="1400" spc="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o metas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propuestas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por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Product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3A3838"/>
                </a:solidFill>
                <a:latin typeface="Tahoma"/>
                <a:cs typeface="Tahoma"/>
              </a:rPr>
              <a:t>Owner.</a:t>
            </a:r>
            <a:endParaRPr sz="1400" dirty="0">
              <a:latin typeface="Tahoma"/>
              <a:cs typeface="Tahoma"/>
            </a:endParaRPr>
          </a:p>
          <a:p>
            <a:pPr lvl="1" algn="just">
              <a:lnSpc>
                <a:spcPct val="100000"/>
              </a:lnSpc>
              <a:spcBef>
                <a:spcPts val="45"/>
              </a:spcBef>
              <a:buClr>
                <a:srgbClr val="7E4991"/>
              </a:buClr>
              <a:buFont typeface="Tahoma"/>
              <a:buChar char="•"/>
            </a:pPr>
            <a:endParaRPr sz="1400" dirty="0">
              <a:latin typeface="Tahoma"/>
              <a:cs typeface="Tahoma"/>
            </a:endParaRPr>
          </a:p>
          <a:p>
            <a:pPr marL="12700" marR="5080" lvl="1" indent="60960" algn="just">
              <a:lnSpc>
                <a:spcPct val="100000"/>
              </a:lnSpc>
              <a:buChar char="•"/>
              <a:tabLst>
                <a:tab pos="264160" algn="l"/>
              </a:tabLst>
            </a:pPr>
            <a:r>
              <a:rPr sz="1400" b="1" spc="-10" dirty="0">
                <a:solidFill>
                  <a:srgbClr val="C00000"/>
                </a:solidFill>
                <a:latin typeface="Tahoma"/>
                <a:cs typeface="Tahoma"/>
              </a:rPr>
              <a:t>Cliente.</a:t>
            </a:r>
            <a:r>
              <a:rPr sz="1400" b="1" spc="4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cliente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diferencia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otras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metodologías,</a:t>
            </a:r>
            <a:r>
              <a:rPr sz="1400" spc="6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juega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papel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esencial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SCRUM,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pues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tiene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capacidad </a:t>
            </a:r>
            <a:r>
              <a:rPr sz="14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influir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proceso</a:t>
            </a:r>
            <a:r>
              <a:rPr sz="14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debido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conoce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lógica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del negocio.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cliente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puede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proponer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nuevas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ideas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hacer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comentarios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retroalimentación.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A602563-9C1F-4EA3-8D7F-FF2C9B00F9A4}"/>
              </a:ext>
            </a:extLst>
          </p:cNvPr>
          <p:cNvSpPr txBox="1"/>
          <p:nvPr/>
        </p:nvSpPr>
        <p:spPr>
          <a:xfrm>
            <a:off x="4338110" y="416102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SCRUM - Roles</a:t>
            </a:r>
          </a:p>
        </p:txBody>
      </p:sp>
      <p:grpSp>
        <p:nvGrpSpPr>
          <p:cNvPr id="8" name="Group 32">
            <a:extLst>
              <a:ext uri="{FF2B5EF4-FFF2-40B4-BE49-F238E27FC236}">
                <a16:creationId xmlns:a16="http://schemas.microsoft.com/office/drawing/2014/main" id="{9F16C1D9-ECDE-498A-A64D-8E1CAF11B92B}"/>
              </a:ext>
            </a:extLst>
          </p:cNvPr>
          <p:cNvGrpSpPr>
            <a:grpSpLocks/>
          </p:cNvGrpSpPr>
          <p:nvPr/>
        </p:nvGrpSpPr>
        <p:grpSpPr bwMode="auto">
          <a:xfrm>
            <a:off x="3826266" y="508487"/>
            <a:ext cx="390047" cy="369280"/>
            <a:chOff x="2078" y="1680"/>
            <a:chExt cx="1615" cy="1615"/>
          </a:xfrm>
        </p:grpSpPr>
        <p:sp>
          <p:nvSpPr>
            <p:cNvPr id="9" name="Oval 33">
              <a:extLst>
                <a:ext uri="{FF2B5EF4-FFF2-40B4-BE49-F238E27FC236}">
                  <a16:creationId xmlns:a16="http://schemas.microsoft.com/office/drawing/2014/main" id="{04FA5ED6-9649-4591-B25E-F8841F40D7A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0" name="Oval 34">
              <a:extLst>
                <a:ext uri="{FF2B5EF4-FFF2-40B4-BE49-F238E27FC236}">
                  <a16:creationId xmlns:a16="http://schemas.microsoft.com/office/drawing/2014/main" id="{D1EFADB4-3A81-4625-90F9-7C3E7FE3900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1" name="Oval 35">
              <a:extLst>
                <a:ext uri="{FF2B5EF4-FFF2-40B4-BE49-F238E27FC236}">
                  <a16:creationId xmlns:a16="http://schemas.microsoft.com/office/drawing/2014/main" id="{892CC840-810D-40C6-A22B-FF2047461F8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2" name="Oval 36">
              <a:extLst>
                <a:ext uri="{FF2B5EF4-FFF2-40B4-BE49-F238E27FC236}">
                  <a16:creationId xmlns:a16="http://schemas.microsoft.com/office/drawing/2014/main" id="{15B209C9-F50C-4CFF-BA41-2F121098AEB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3" name="Oval 37">
              <a:extLst>
                <a:ext uri="{FF2B5EF4-FFF2-40B4-BE49-F238E27FC236}">
                  <a16:creationId xmlns:a16="http://schemas.microsoft.com/office/drawing/2014/main" id="{7DEAB1A4-2386-435B-AF3B-CC6028660A1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4" name="Oval 38">
              <a:extLst>
                <a:ext uri="{FF2B5EF4-FFF2-40B4-BE49-F238E27FC236}">
                  <a16:creationId xmlns:a16="http://schemas.microsoft.com/office/drawing/2014/main" id="{5057E1BE-E954-43B4-A9A0-F738A2CB91B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8842</TotalTime>
  <Words>2023</Words>
  <Application>Microsoft Office PowerPoint</Application>
  <PresentationFormat>Panorámica</PresentationFormat>
  <Paragraphs>92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Ubuntu</vt:lpstr>
      <vt:lpstr>Tahoma</vt:lpstr>
      <vt:lpstr>Calibri</vt:lpstr>
      <vt:lpstr>arial</vt:lpstr>
      <vt:lpstr>Microsoft Sans Serif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Sergio Arturo Medina Castillo</cp:lastModifiedBy>
  <cp:revision>719</cp:revision>
  <dcterms:created xsi:type="dcterms:W3CDTF">2021-04-09T17:18:33Z</dcterms:created>
  <dcterms:modified xsi:type="dcterms:W3CDTF">2021-09-05T22:36:40Z</dcterms:modified>
</cp:coreProperties>
</file>